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11319-82F5-4D47-BA63-809C1584A88A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8235-E208-49A6-8AF0-CB042DB9C2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84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8235-E208-49A6-8AF0-CB042DB9C260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24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2130431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29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77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1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for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2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Font typeface="Courier New" pitchFamily="49" charset="0"/>
              <a:buNone/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4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5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1"/>
          <p:cNvGrpSpPr>
            <a:grpSpLocks/>
          </p:cNvGrpSpPr>
          <p:nvPr userDrawn="1"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18" name="Gerade Verbindung 1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15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16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17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18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19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0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1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2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3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gray">
          <a:xfrm>
            <a:off x="8237538" y="260351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uppieren 57"/>
          <p:cNvGrpSpPr>
            <a:grpSpLocks/>
          </p:cNvGrpSpPr>
          <p:nvPr userDrawn="1"/>
        </p:nvGrpSpPr>
        <p:grpSpPr bwMode="auto">
          <a:xfrm>
            <a:off x="9245600" y="908050"/>
            <a:ext cx="217488" cy="5689600"/>
            <a:chOff x="-540710" y="908650"/>
            <a:chExt cx="432060" cy="5688790"/>
          </a:xfrm>
        </p:grpSpPr>
        <p:cxnSp>
          <p:nvCxnSpPr>
            <p:cNvPr id="33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55"/>
          <p:cNvGrpSpPr>
            <a:grpSpLocks/>
          </p:cNvGrpSpPr>
          <p:nvPr userDrawn="1"/>
        </p:nvGrpSpPr>
        <p:grpSpPr bwMode="auto">
          <a:xfrm>
            <a:off x="-330200" y="908050"/>
            <a:ext cx="215900" cy="5689600"/>
            <a:chOff x="-540710" y="908650"/>
            <a:chExt cx="432060" cy="5688790"/>
          </a:xfrm>
        </p:grpSpPr>
        <p:cxnSp>
          <p:nvCxnSpPr>
            <p:cNvPr id="47" name="Gerade Verbindung 56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60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63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64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65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66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67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68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69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70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71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72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73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hteck 74"/>
          <p:cNvSpPr/>
          <p:nvPr userDrawn="1"/>
        </p:nvSpPr>
        <p:spPr bwMode="gray">
          <a:xfrm>
            <a:off x="7518400" y="6624644"/>
            <a:ext cx="1295400" cy="142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 anchor="ctr"/>
          <a:lstStyle/>
          <a:p>
            <a:pPr algn="r" defTabSz="914400">
              <a:defRPr/>
            </a:pPr>
            <a:fld id="{E2400341-9275-4C2D-9F0E-A0DA3948B63C}" type="slidenum">
              <a:rPr lang="en-US" sz="800">
                <a:solidFill>
                  <a:srgbClr val="928580"/>
                </a:solidFill>
              </a:rPr>
              <a:pPr algn="r" defTabSz="914400">
                <a:defRPr/>
              </a:pPr>
              <a:t>‹Nº›</a:t>
            </a:fld>
            <a:endParaRPr lang="en-US" sz="800" dirty="0">
              <a:solidFill>
                <a:srgbClr val="92858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0" y="2205038"/>
            <a:ext cx="9144000" cy="2447924"/>
          </a:xfrm>
          <a:gradFill>
            <a:gsLst>
              <a:gs pos="2000">
                <a:schemeClr val="accent6"/>
              </a:gs>
              <a:gs pos="100000">
                <a:srgbClr val="F9B200"/>
              </a:gs>
            </a:gsLst>
            <a:lin ang="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lIns="324000" rIns="324000" spcCol="0" rtlCol="0" fromWordArt="0" anchor="ctr" forceAA="0">
            <a:noAutofit/>
          </a:bodyPr>
          <a:lstStyle>
            <a:lvl1pPr>
              <a:defRPr lang="de-DE" sz="30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336326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2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Font typeface="Courier New" pitchFamily="49" charset="0"/>
              <a:buNone/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5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6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19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gray">
          <a:xfrm>
            <a:off x="8262939" y="260351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uppieren 57"/>
          <p:cNvGrpSpPr>
            <a:grpSpLocks/>
          </p:cNvGrpSpPr>
          <p:nvPr userDrawn="1"/>
        </p:nvGrpSpPr>
        <p:grpSpPr bwMode="auto">
          <a:xfrm>
            <a:off x="9271000" y="908050"/>
            <a:ext cx="217488" cy="5689600"/>
            <a:chOff x="-540710" y="908650"/>
            <a:chExt cx="432060" cy="5688790"/>
          </a:xfrm>
        </p:grpSpPr>
        <p:cxnSp>
          <p:nvCxnSpPr>
            <p:cNvPr id="34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55"/>
          <p:cNvGrpSpPr>
            <a:grpSpLocks/>
          </p:cNvGrpSpPr>
          <p:nvPr userDrawn="1"/>
        </p:nvGrpSpPr>
        <p:grpSpPr bwMode="auto">
          <a:xfrm>
            <a:off x="-304800" y="908050"/>
            <a:ext cx="215900" cy="5689600"/>
            <a:chOff x="-540710" y="908650"/>
            <a:chExt cx="432060" cy="5688790"/>
          </a:xfrm>
        </p:grpSpPr>
        <p:cxnSp>
          <p:nvCxnSpPr>
            <p:cNvPr id="48" name="Gerade Verbindung 56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60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63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64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65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66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67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68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69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70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71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72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73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hteck 74"/>
          <p:cNvSpPr/>
          <p:nvPr userDrawn="1"/>
        </p:nvSpPr>
        <p:spPr bwMode="gray">
          <a:xfrm>
            <a:off x="7543800" y="6624644"/>
            <a:ext cx="1295400" cy="142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 anchor="ctr"/>
          <a:lstStyle/>
          <a:p>
            <a:pPr algn="r" defTabSz="914400">
              <a:defRPr/>
            </a:pPr>
            <a:fld id="{2CE1E6E9-C26E-406F-86EE-80656CD28648}" type="slidenum">
              <a:rPr lang="en-US" sz="800">
                <a:solidFill>
                  <a:srgbClr val="928580"/>
                </a:solidFill>
              </a:rPr>
              <a:pPr algn="r" defTabSz="914400">
                <a:defRPr/>
              </a:pPr>
              <a:t>‹Nº›</a:t>
            </a:fld>
            <a:endParaRPr lang="en-US" sz="800" dirty="0">
              <a:solidFill>
                <a:srgbClr val="92858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857237"/>
            <a:ext cx="8496300" cy="53292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pic>
        <p:nvPicPr>
          <p:cNvPr id="63" name="Picture 170" descr="logo_metroga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9" y="6264275"/>
            <a:ext cx="4984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484115" y="6321760"/>
            <a:ext cx="1124399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8240051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gray">
          <a:xfrm>
            <a:off x="8262939" y="260351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74"/>
          <p:cNvSpPr/>
          <p:nvPr userDrawn="1"/>
        </p:nvSpPr>
        <p:spPr bwMode="gray">
          <a:xfrm>
            <a:off x="7518400" y="6624644"/>
            <a:ext cx="1295400" cy="142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 anchor="ctr"/>
          <a:lstStyle/>
          <a:p>
            <a:pPr algn="r" defTabSz="914400">
              <a:defRPr/>
            </a:pPr>
            <a:fld id="{E2400341-9275-4C2D-9F0E-A0DA3948B63C}" type="slidenum">
              <a:rPr lang="en-US" sz="800">
                <a:solidFill>
                  <a:srgbClr val="928580"/>
                </a:solidFill>
              </a:rPr>
              <a:pPr algn="r" defTabSz="914400">
                <a:defRPr/>
              </a:pPr>
              <a:t>‹Nº›</a:t>
            </a:fld>
            <a:endParaRPr lang="en-US" sz="800" dirty="0">
              <a:solidFill>
                <a:srgbClr val="928580"/>
              </a:solidFill>
            </a:endParaRPr>
          </a:p>
        </p:txBody>
      </p:sp>
      <p:pic>
        <p:nvPicPr>
          <p:cNvPr id="8" name="Picture 170" descr="logo_metroga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94" y="6184588"/>
            <a:ext cx="4984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84115" y="6321760"/>
            <a:ext cx="1124399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42900" y="260350"/>
            <a:ext cx="7872438" cy="647700"/>
          </a:xfrm>
        </p:spPr>
        <p:txBody>
          <a:bodyPr/>
          <a:lstStyle>
            <a:lvl1pPr algn="ctr">
              <a:defRPr b="1">
                <a:solidFill>
                  <a:srgbClr val="FF66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816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gray">
          <a:xfrm>
            <a:off x="8262939" y="260351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74"/>
          <p:cNvSpPr/>
          <p:nvPr userDrawn="1"/>
        </p:nvSpPr>
        <p:spPr bwMode="gray">
          <a:xfrm>
            <a:off x="7518400" y="6624644"/>
            <a:ext cx="1295400" cy="142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 anchor="ctr"/>
          <a:lstStyle/>
          <a:p>
            <a:pPr algn="r" defTabSz="914400">
              <a:defRPr/>
            </a:pPr>
            <a:fld id="{E2400341-9275-4C2D-9F0E-A0DA3948B63C}" type="slidenum">
              <a:rPr lang="en-US" sz="800">
                <a:solidFill>
                  <a:srgbClr val="928580"/>
                </a:solidFill>
              </a:rPr>
              <a:pPr algn="r" defTabSz="914400">
                <a:defRPr/>
              </a:pPr>
              <a:t>‹Nº›</a:t>
            </a:fld>
            <a:endParaRPr lang="en-US" sz="800" dirty="0">
              <a:solidFill>
                <a:srgbClr val="928580"/>
              </a:solidFill>
            </a:endParaRPr>
          </a:p>
        </p:txBody>
      </p:sp>
      <p:pic>
        <p:nvPicPr>
          <p:cNvPr id="4" name="Picture 170" descr="logo_metroga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94" y="6184588"/>
            <a:ext cx="4984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84115" y="6321760"/>
            <a:ext cx="1124399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24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123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02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150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42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75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3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6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531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1" y="6356355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6222-2F26-4F02-8618-C97CDFF3C554}" type="datetimeFigureOut">
              <a:rPr lang="es-CL" smtClean="0"/>
              <a:t>17-11-2014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A689-6C23-4BC9-AA23-E203E87F9D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7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Placeholder 1"/>
          <p:cNvSpPr>
            <a:spLocks noGrp="1"/>
          </p:cNvSpPr>
          <p:nvPr>
            <p:ph type="title"/>
          </p:nvPr>
        </p:nvSpPr>
        <p:spPr bwMode="gray">
          <a:xfrm>
            <a:off x="342903" y="260350"/>
            <a:ext cx="6335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40291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gray">
          <a:xfrm>
            <a:off x="342900" y="1052513"/>
            <a:ext cx="84963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r>
              <a:rPr lang="en-US" smtClean="0"/>
              <a:t>Sixth level</a:t>
            </a:r>
          </a:p>
          <a:p>
            <a:pPr lvl="4"/>
            <a:r>
              <a:rPr lang="en-US" smtClean="0"/>
              <a:t>Seventh level</a:t>
            </a:r>
          </a:p>
          <a:p>
            <a:pPr lvl="4"/>
            <a:r>
              <a:rPr lang="en-US" smtClean="0"/>
              <a:t>Eighth level</a:t>
            </a:r>
          </a:p>
          <a:p>
            <a:pPr lvl="4"/>
            <a:r>
              <a:rPr lang="en-US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68999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rgbClr val="FF66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80975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80975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-180975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-180975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542925" indent="-180975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000" indent="-180975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>GNV: Gas Natural Vehicular </a:t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sz="2700" b="1" dirty="0">
                <a:solidFill>
                  <a:schemeClr val="accent3">
                    <a:lumMod val="75000"/>
                  </a:schemeClr>
                </a:solidFill>
              </a:rPr>
              <a:t>Noviembre </a:t>
            </a:r>
            <a:r>
              <a:rPr lang="es-CL" sz="2700" b="1" dirty="0" smtClean="0">
                <a:solidFill>
                  <a:schemeClr val="accent3">
                    <a:lumMod val="75000"/>
                  </a:schemeClr>
                </a:solidFill>
              </a:rPr>
              <a:t>2014</a:t>
            </a:r>
            <a:r>
              <a:rPr lang="es-CL" sz="27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sz="27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endParaRPr lang="es-CL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rgbClr val="0096D6"/>
                </a:solidFill>
              </a:rPr>
              <a:t>¿Qué es el GNV?</a:t>
            </a:r>
            <a:endParaRPr lang="es-CL" sz="3600" b="1" dirty="0">
              <a:solidFill>
                <a:srgbClr val="FF0000"/>
              </a:solidFill>
            </a:endParaRPr>
          </a:p>
        </p:txBody>
      </p:sp>
      <p:sp>
        <p:nvSpPr>
          <p:cNvPr id="5" name="2 Rectángulo"/>
          <p:cNvSpPr/>
          <p:nvPr/>
        </p:nvSpPr>
        <p:spPr>
          <a:xfrm>
            <a:off x="1043609" y="1484784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GNV: </a:t>
            </a:r>
            <a:r>
              <a:rPr lang="es-CL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Gas Natural Vehicular</a:t>
            </a:r>
          </a:p>
          <a:p>
            <a:endParaRPr lang="es-CL" kern="0" dirty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Características: </a:t>
            </a:r>
          </a:p>
          <a:p>
            <a:pPr marL="742885" lvl="1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El Gas </a:t>
            </a:r>
            <a:r>
              <a:rPr lang="es-CL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Natural que se almacena comprimido hasta los </a:t>
            </a:r>
            <a:r>
              <a:rPr lang="es-CL" b="1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200 </a:t>
            </a:r>
            <a:r>
              <a:rPr lang="es-CL" b="1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bar</a:t>
            </a:r>
          </a:p>
          <a:p>
            <a:pPr marL="742885" lvl="1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 utilizado </a:t>
            </a:r>
            <a:r>
              <a:rPr lang="es-CL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principalmente en vehículos de uso intensivo con   </a:t>
            </a:r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altos </a:t>
            </a:r>
            <a:r>
              <a:rPr lang="es-CL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recorridos </a:t>
            </a:r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anuales.</a:t>
            </a:r>
          </a:p>
          <a:p>
            <a:pPr marL="742885" lvl="1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Vehículos pueden tener</a:t>
            </a:r>
            <a:r>
              <a:rPr lang="es-CL" b="1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 a</a:t>
            </a:r>
            <a:r>
              <a:rPr lang="es-CL" b="1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utonomía </a:t>
            </a:r>
            <a:r>
              <a:rPr lang="es-CL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entre</a:t>
            </a:r>
            <a:r>
              <a:rPr lang="es-CL" b="1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L" b="1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170 </a:t>
            </a:r>
            <a:r>
              <a:rPr lang="es-CL" b="1" dirty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s-CL" b="1" dirty="0" smtClean="0">
                <a:solidFill>
                  <a:srgbClr val="0096D6"/>
                </a:solidFill>
                <a:latin typeface="+mj-lt"/>
                <a:ea typeface="+mj-ea"/>
                <a:cs typeface="+mj-cs"/>
              </a:rPr>
              <a:t>350 km.</a:t>
            </a:r>
            <a:endParaRPr lang="es-CL" b="1" dirty="0">
              <a:solidFill>
                <a:srgbClr val="0096D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854" y="4060666"/>
            <a:ext cx="350202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5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300" y="1404033"/>
            <a:ext cx="3805399" cy="4947608"/>
          </a:xfrm>
          <a:prstGeom prst="rect">
            <a:avLst/>
          </a:prstGeom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147248" cy="922114"/>
          </a:xfrm>
          <a:prstGeom prst="rect">
            <a:avLst/>
          </a:prstGeom>
        </p:spPr>
        <p:txBody>
          <a:bodyPr vert="horz" lIns="91427" tIns="45713" rIns="91427" bIns="45713" rtlCol="0" anchor="ctr">
            <a:noAutofit/>
          </a:bodyPr>
          <a:lstStyle>
            <a:lvl1pPr algn="ctr" defTabSz="91426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0096D6"/>
                </a:solidFill>
              </a:rPr>
              <a:t>Cobertura</a:t>
            </a:r>
            <a:endParaRPr lang="es-C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1420933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0096D6"/>
                </a:solidFill>
              </a:rPr>
              <a:t>Promoción: </a:t>
            </a:r>
            <a:r>
              <a:rPr lang="es-CL" dirty="0" smtClean="0">
                <a:solidFill>
                  <a:srgbClr val="0096D6"/>
                </a:solidFill>
              </a:rPr>
              <a:t>Por la compra de </a:t>
            </a:r>
            <a:r>
              <a:rPr lang="es-CL" dirty="0" smtClean="0">
                <a:solidFill>
                  <a:srgbClr val="0096D6"/>
                </a:solidFill>
              </a:rPr>
              <a:t>cada </a:t>
            </a:r>
            <a:r>
              <a:rPr lang="es-CL" dirty="0" smtClean="0">
                <a:solidFill>
                  <a:srgbClr val="0096D6"/>
                </a:solidFill>
              </a:rPr>
              <a:t>unidad Mercedes Benz modelo </a:t>
            </a:r>
            <a:r>
              <a:rPr lang="es-CL" dirty="0" smtClean="0">
                <a:solidFill>
                  <a:srgbClr val="0096D6"/>
                </a:solidFill>
              </a:rPr>
              <a:t>	          </a:t>
            </a:r>
            <a:r>
              <a:rPr lang="es-CL" dirty="0" err="1" smtClean="0">
                <a:solidFill>
                  <a:srgbClr val="0096D6"/>
                </a:solidFill>
              </a:rPr>
              <a:t>Sprinter</a:t>
            </a:r>
            <a:r>
              <a:rPr lang="es-CL" b="1" dirty="0" smtClean="0">
                <a:solidFill>
                  <a:srgbClr val="0096D6"/>
                </a:solidFill>
              </a:rPr>
              <a:t> </a:t>
            </a:r>
            <a:r>
              <a:rPr lang="es-CL" b="1" dirty="0" smtClean="0">
                <a:solidFill>
                  <a:srgbClr val="0096D6"/>
                </a:solidFill>
              </a:rPr>
              <a:t>GNC</a:t>
            </a:r>
            <a:r>
              <a:rPr lang="es-CL" b="1" dirty="0" smtClean="0">
                <a:solidFill>
                  <a:srgbClr val="0096D6"/>
                </a:solidFill>
              </a:rPr>
              <a:t> </a:t>
            </a:r>
            <a:r>
              <a:rPr lang="es-CL" b="1" dirty="0" err="1" smtClean="0">
                <a:solidFill>
                  <a:srgbClr val="0096D6"/>
                </a:solidFill>
              </a:rPr>
              <a:t>Metrogas</a:t>
            </a:r>
            <a:r>
              <a:rPr lang="es-CL" b="1" dirty="0" smtClean="0">
                <a:solidFill>
                  <a:srgbClr val="0096D6"/>
                </a:solidFill>
              </a:rPr>
              <a:t> </a:t>
            </a:r>
            <a:r>
              <a:rPr lang="es-CL" dirty="0" smtClean="0">
                <a:solidFill>
                  <a:srgbClr val="0096D6"/>
                </a:solidFill>
              </a:rPr>
              <a:t>hace entrega del</a:t>
            </a:r>
            <a:r>
              <a:rPr lang="es-CL" b="1" dirty="0" smtClean="0">
                <a:solidFill>
                  <a:srgbClr val="0096D6"/>
                </a:solidFill>
              </a:rPr>
              <a:t> </a:t>
            </a:r>
            <a:r>
              <a:rPr lang="es-CL" b="1" dirty="0" smtClean="0">
                <a:solidFill>
                  <a:srgbClr val="0096D6"/>
                </a:solidFill>
              </a:rPr>
              <a:t>“Bono Verde</a:t>
            </a:r>
            <a:r>
              <a:rPr lang="es-CL" b="1" dirty="0" smtClean="0">
                <a:solidFill>
                  <a:srgbClr val="0096D6"/>
                </a:solidFill>
              </a:rPr>
              <a:t>” </a:t>
            </a:r>
            <a:r>
              <a:rPr lang="es-CL" b="1" dirty="0" smtClean="0">
                <a:solidFill>
                  <a:srgbClr val="0096D6"/>
                </a:solidFill>
              </a:rPr>
              <a:t>	         </a:t>
            </a:r>
            <a:r>
              <a:rPr lang="es-CL" dirty="0" smtClean="0">
                <a:solidFill>
                  <a:srgbClr val="0096D6"/>
                </a:solidFill>
              </a:rPr>
              <a:t>equivalente a </a:t>
            </a:r>
            <a:r>
              <a:rPr lang="es-CL" b="1" dirty="0" smtClean="0">
                <a:solidFill>
                  <a:srgbClr val="0096D6"/>
                </a:solidFill>
              </a:rPr>
              <a:t>$500.000 </a:t>
            </a:r>
            <a:r>
              <a:rPr lang="es-CL" b="1" dirty="0" smtClean="0">
                <a:solidFill>
                  <a:srgbClr val="0096D6"/>
                </a:solidFill>
              </a:rPr>
              <a:t>en vales de Gas Natural</a:t>
            </a:r>
          </a:p>
          <a:p>
            <a:endParaRPr lang="es-CL" b="1" dirty="0" smtClean="0">
              <a:solidFill>
                <a:srgbClr val="0096D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0096D6"/>
                </a:solidFill>
              </a:rPr>
              <a:t>Stock : </a:t>
            </a:r>
            <a:r>
              <a:rPr lang="es-CL" dirty="0" smtClean="0">
                <a:solidFill>
                  <a:srgbClr val="0096D6"/>
                </a:solidFill>
              </a:rPr>
              <a:t>10 bonos verdes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b="1" dirty="0">
              <a:solidFill>
                <a:srgbClr val="0096D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0096D6"/>
                </a:solidFill>
              </a:rPr>
              <a:t>Vigencia: </a:t>
            </a:r>
            <a:r>
              <a:rPr lang="es-CL" dirty="0" smtClean="0">
                <a:solidFill>
                  <a:srgbClr val="0096D6"/>
                </a:solidFill>
              </a:rPr>
              <a:t>20 de Noviembre 2014 hasta 30 de Mayo 2015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0096D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0096D6"/>
                </a:solidFill>
              </a:rPr>
              <a:t>Bases de la promoción:</a:t>
            </a:r>
            <a:r>
              <a:rPr lang="es-CL" dirty="0">
                <a:solidFill>
                  <a:srgbClr val="0096D6"/>
                </a:solidFill>
              </a:rPr>
              <a:t> </a:t>
            </a:r>
            <a:r>
              <a:rPr lang="es-CL" dirty="0" smtClean="0">
                <a:solidFill>
                  <a:srgbClr val="0096D6"/>
                </a:solidFill>
              </a:rPr>
              <a:t>www.gnv.cl/bases_y_condiciones</a:t>
            </a:r>
            <a:endParaRPr lang="es-CL" b="1" dirty="0" smtClean="0">
              <a:solidFill>
                <a:srgbClr val="0096D6"/>
              </a:solidFill>
            </a:endParaRPr>
          </a:p>
          <a:p>
            <a:endParaRPr lang="es-CL" b="1" dirty="0" smtClean="0">
              <a:solidFill>
                <a:srgbClr val="0096D6"/>
              </a:solidFill>
            </a:endParaRPr>
          </a:p>
          <a:p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8147248" cy="922114"/>
          </a:xfrm>
          <a:prstGeom prst="rect">
            <a:avLst/>
          </a:prstGeom>
        </p:spPr>
        <p:txBody>
          <a:bodyPr vert="horz" lIns="91427" tIns="45713" rIns="91427" bIns="45713" rtlCol="0" anchor="ctr">
            <a:noAutofit/>
          </a:bodyPr>
          <a:lstStyle>
            <a:lvl1pPr algn="ctr" defTabSz="91426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0096D6"/>
                </a:solidFill>
              </a:rPr>
              <a:t>Bono Verde</a:t>
            </a:r>
            <a:endParaRPr lang="es-CL" sz="3600" b="1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676737"/>
            <a:ext cx="2047875" cy="18478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94" y="5180035"/>
            <a:ext cx="2770065" cy="841251"/>
          </a:xfrm>
          <a:prstGeom prst="rect">
            <a:avLst/>
          </a:prstGeom>
        </p:spPr>
      </p:pic>
      <p:pic>
        <p:nvPicPr>
          <p:cNvPr id="1028" name="Picture 4" descr="http://www.kaufmann.cl/kf_data/minibuses/1055/folder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2740" r="9102" b="33555"/>
          <a:stretch/>
        </p:blipFill>
        <p:spPr bwMode="auto">
          <a:xfrm>
            <a:off x="3866501" y="4365104"/>
            <a:ext cx="2179688" cy="134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73" t="81245" r="1546"/>
          <a:stretch/>
        </p:blipFill>
        <p:spPr>
          <a:xfrm>
            <a:off x="8532440" y="6309320"/>
            <a:ext cx="360040" cy="34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>GNV: Gas Natural Vehicular </a:t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sz="2700" b="1" dirty="0">
                <a:solidFill>
                  <a:schemeClr val="accent3">
                    <a:lumMod val="75000"/>
                  </a:schemeClr>
                </a:solidFill>
              </a:rPr>
              <a:t>Noviembre </a:t>
            </a:r>
            <a:r>
              <a:rPr lang="es-CL" sz="2700" b="1" dirty="0" smtClean="0">
                <a:solidFill>
                  <a:schemeClr val="accent3">
                    <a:lumMod val="75000"/>
                  </a:schemeClr>
                </a:solidFill>
              </a:rPr>
              <a:t>2014</a:t>
            </a:r>
            <a:r>
              <a:rPr lang="es-CL" sz="27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sz="27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CL" b="1" dirty="0">
                <a:solidFill>
                  <a:schemeClr val="accent3">
                    <a:lumMod val="75000"/>
                  </a:schemeClr>
                </a:solidFill>
              </a:rPr>
            </a:br>
            <a:endParaRPr lang="es-CL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0;0;14.25;14.09646;28.34646;28.26968;42.51968;28.26968;42.51968;28.26968;42.51968;28.26968;42.51968;28.26968;42.51968;"/>
  <p:tag name="VCT-BULLETVISIBILITY" val="G  ****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7-2010 4-3.potx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7-2010 4-3.potx"/>
  <p:tag name="VCTMASTER" val="GfK Master for PPT 2010 4-3"/>
  <p:tag name="VCTORDER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GfK Template PPT 2007-2010 4-3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4_GfK Template PPT 2007-2010 4-3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defRPr sz="16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62</Words>
  <Application>Microsoft Office PowerPoint</Application>
  <PresentationFormat>Presentación en pantalla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Tahoma</vt:lpstr>
      <vt:lpstr>Wingdings</vt:lpstr>
      <vt:lpstr>Tema de Office</vt:lpstr>
      <vt:lpstr>8_GfK Template PPT 2007-2010 4-3</vt:lpstr>
      <vt:lpstr>    GNV: Gas Natural Vehicular   Noviembre 2014    </vt:lpstr>
      <vt:lpstr>¿Qué es el GNV?</vt:lpstr>
      <vt:lpstr>Presentación de PowerPoint</vt:lpstr>
      <vt:lpstr>Presentación de PowerPoint</vt:lpstr>
      <vt:lpstr>    GNV: Gas Natural Vehicular   Noviembre 2014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Visita Reconocimiento         Proyecto Rancagua  Julio 2013</dc:title>
  <dc:creator>Figueroa Padilla, Paula</dc:creator>
  <cp:lastModifiedBy>Lavin Cuevas, Rodrigo</cp:lastModifiedBy>
  <cp:revision>24</cp:revision>
  <dcterms:created xsi:type="dcterms:W3CDTF">2013-07-24T20:34:45Z</dcterms:created>
  <dcterms:modified xsi:type="dcterms:W3CDTF">2014-11-17T20:48:07Z</dcterms:modified>
</cp:coreProperties>
</file>