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308" r:id="rId4"/>
    <p:sldId id="301" r:id="rId5"/>
    <p:sldId id="302" r:id="rId6"/>
    <p:sldId id="303" r:id="rId7"/>
    <p:sldId id="304" r:id="rId8"/>
    <p:sldId id="313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21E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13" autoAdjust="0"/>
    <p:restoredTop sz="94660" autoAdjust="0"/>
  </p:normalViewPr>
  <p:slideViewPr>
    <p:cSldViewPr>
      <p:cViewPr>
        <p:scale>
          <a:sx n="70" d="100"/>
          <a:sy n="70" d="100"/>
        </p:scale>
        <p:origin x="-63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2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maino:Documents:01.%20nmaino:01.%20AutoGasco:01.Proyectos:04.%20EDS:01.%20EDS%20Construidas:Desarrollo%20Estaciones:000.%20Administrativo:Directorios:Julio%202014:Plan%202014%20-%202015_REV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wmartinez\Desktop\Informes\Directorios%20Autogasco\Borradores\Estructura%20de%20presentaci&#243;n%20v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style val="18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'Crecimiento RED (2)'!$C$2</c:f>
              <c:strCache>
                <c:ptCount val="1"/>
                <c:pt idx="0">
                  <c:v>Cierres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lang="es-ES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Val val="1"/>
          </c:dLbls>
          <c:cat>
            <c:numRef>
              <c:f>'Crecimiento RED (2)'!$B$3:$B$8</c:f>
              <c:numCache>
                <c:formatCode>0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'Crecimiento RED (2)'!$C$3:$C$8</c:f>
              <c:numCache>
                <c:formatCode>General</c:formatCode>
                <c:ptCount val="6"/>
                <c:pt idx="0">
                  <c:v>0</c:v>
                </c:pt>
                <c:pt idx="1">
                  <c:v>-3</c:v>
                </c:pt>
                <c:pt idx="2">
                  <c:v>-1</c:v>
                </c:pt>
                <c:pt idx="3">
                  <c:v>-5</c:v>
                </c:pt>
                <c:pt idx="4">
                  <c:v>-6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'Crecimiento RED (2)'!$D$2</c:f>
              <c:strCache>
                <c:ptCount val="1"/>
                <c:pt idx="0">
                  <c:v>Nº ES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5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2.2075795571425195E-3"/>
                  <c:y val="-0.16918486277605788"/>
                </c:manualLayout>
              </c:layout>
              <c:showVal val="1"/>
            </c:dLbl>
            <c:dLbl>
              <c:idx val="1"/>
              <c:layout>
                <c:manualLayout>
                  <c:x val="-2.1843599825251635E-3"/>
                  <c:y val="-0.20778364116095016"/>
                </c:manualLayout>
              </c:layout>
              <c:showVal val="1"/>
            </c:dLbl>
            <c:dLbl>
              <c:idx val="2"/>
              <c:layout>
                <c:manualLayout>
                  <c:x val="-2.1843599825251236E-3"/>
                  <c:y val="-0.23746701846965701"/>
                </c:manualLayout>
              </c:layout>
              <c:showVal val="1"/>
            </c:dLbl>
            <c:dLbl>
              <c:idx val="3"/>
              <c:layout>
                <c:manualLayout>
                  <c:x val="-8.0092274126470575E-17"/>
                  <c:y val="-0.27374670184696631"/>
                </c:manualLayout>
              </c:layout>
              <c:showVal val="1"/>
            </c:dLbl>
            <c:dLbl>
              <c:idx val="4"/>
              <c:layout>
                <c:manualLayout>
                  <c:x val="-1.6018454825293876E-16"/>
                  <c:y val="-0.30672823218997447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0.35949868073878632"/>
                </c:manualLayout>
              </c:layout>
              <c:tx>
                <c:rich>
                  <a:bodyPr/>
                  <a:lstStyle/>
                  <a:p>
                    <a:r>
                      <a:rPr lang="es-ES" dirty="0" smtClean="0"/>
                      <a:t>69</a:t>
                    </a:r>
                    <a:endParaRPr lang="es-E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s-ES" sz="1400" b="1"/>
                </a:pPr>
                <a:endParaRPr lang="es-CL"/>
              </a:p>
            </c:txPr>
            <c:showVal val="1"/>
          </c:dLbls>
          <c:cat>
            <c:numRef>
              <c:f>'Crecimiento RED (2)'!$B$3:$B$8</c:f>
              <c:numCache>
                <c:formatCode>0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'Crecimiento RED (2)'!$D$3:$D$8</c:f>
              <c:numCache>
                <c:formatCode>General</c:formatCode>
                <c:ptCount val="6"/>
                <c:pt idx="0">
                  <c:v>28</c:v>
                </c:pt>
                <c:pt idx="1">
                  <c:v>37</c:v>
                </c:pt>
                <c:pt idx="2">
                  <c:v>44</c:v>
                </c:pt>
                <c:pt idx="3">
                  <c:v>51</c:v>
                </c:pt>
                <c:pt idx="4">
                  <c:v>58</c:v>
                </c:pt>
                <c:pt idx="5">
                  <c:v>71</c:v>
                </c:pt>
              </c:numCache>
            </c:numRef>
          </c:val>
        </c:ser>
        <c:ser>
          <c:idx val="2"/>
          <c:order val="2"/>
          <c:tx>
            <c:strRef>
              <c:f>'Crecimiento RED (2)'!$E$2</c:f>
              <c:strCache>
                <c:ptCount val="1"/>
              </c:strCache>
            </c:strRef>
          </c:tx>
          <c:spPr>
            <a:solidFill>
              <a:srgbClr val="85C1E9"/>
            </a:solidFill>
            <a:effectLst/>
            <a:scene3d>
              <a:camera prst="orthographicFront"/>
              <a:lightRig rig="threePt" dir="t"/>
            </a:scene3d>
            <a:sp3d/>
          </c:spPr>
          <c:dLbls>
            <c:txPr>
              <a:bodyPr/>
              <a:lstStyle/>
              <a:p>
                <a:pPr>
                  <a:defRPr lang="es-ES"/>
                </a:pPr>
                <a:endParaRPr lang="es-CL"/>
              </a:p>
            </c:txPr>
            <c:showVal val="1"/>
          </c:dLbls>
          <c:cat>
            <c:numRef>
              <c:f>'Crecimiento RED (2)'!$B$3:$B$8</c:f>
              <c:numCache>
                <c:formatCode>0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'Crecimiento RED (2)'!$E$3:$E$8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'Crecimiento RED (2)'!$F$2</c:f>
              <c:strCache>
                <c:ptCount val="1"/>
              </c:strCache>
            </c:strRef>
          </c:tx>
          <c:spPr>
            <a:solidFill>
              <a:srgbClr val="4782C1"/>
            </a:solidFill>
            <a:effectLst/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lang="es-ES"/>
                </a:pPr>
                <a:endParaRPr lang="es-CL"/>
              </a:p>
            </c:txPr>
            <c:showVal val="1"/>
          </c:dLbls>
          <c:cat>
            <c:numRef>
              <c:f>'Crecimiento RED (2)'!$B$3:$B$8</c:f>
              <c:numCache>
                <c:formatCode>0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'Crecimiento RED (2)'!$F$3:$F$8</c:f>
              <c:numCache>
                <c:formatCode>General</c:formatCode>
                <c:ptCount val="6"/>
              </c:numCache>
            </c:numRef>
          </c:val>
        </c:ser>
        <c:ser>
          <c:idx val="4"/>
          <c:order val="4"/>
          <c:tx>
            <c:strRef>
              <c:f>'Crecimiento RED (2)'!$H$2</c:f>
              <c:strCache>
                <c:ptCount val="1"/>
              </c:strCache>
            </c:strRef>
          </c:tx>
          <c:spPr>
            <a:solidFill>
              <a:srgbClr val="D9FB74"/>
            </a:solidFill>
            <a:effectLst/>
            <a:scene3d>
              <a:camera prst="orthographicFront"/>
              <a:lightRig rig="threePt" dir="t"/>
            </a:scene3d>
            <a:sp3d/>
          </c:spPr>
          <c:dLbls>
            <c:txPr>
              <a:bodyPr/>
              <a:lstStyle/>
              <a:p>
                <a:pPr>
                  <a:defRPr lang="es-ES"/>
                </a:pPr>
                <a:endParaRPr lang="es-CL"/>
              </a:p>
            </c:txPr>
            <c:showVal val="1"/>
          </c:dLbls>
          <c:cat>
            <c:numRef>
              <c:f>'Crecimiento RED (2)'!$B$3:$B$8</c:f>
              <c:numCache>
                <c:formatCode>0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'Crecimiento RED (2)'!$H$3:$H$8</c:f>
              <c:numCache>
                <c:formatCode>General</c:formatCode>
                <c:ptCount val="6"/>
              </c:numCache>
            </c:numRef>
          </c:val>
        </c:ser>
        <c:ser>
          <c:idx val="5"/>
          <c:order val="5"/>
          <c:tx>
            <c:strRef>
              <c:f>'Crecimiento RED (2)'!$I$2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Lbls>
            <c:txPr>
              <a:bodyPr/>
              <a:lstStyle/>
              <a:p>
                <a:pPr>
                  <a:defRPr lang="es-ES"/>
                </a:pPr>
                <a:endParaRPr lang="es-CL"/>
              </a:p>
            </c:txPr>
            <c:showVal val="1"/>
          </c:dLbls>
          <c:cat>
            <c:numRef>
              <c:f>'Crecimiento RED (2)'!$B$3:$B$8</c:f>
              <c:numCache>
                <c:formatCode>0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'Crecimiento RED (2)'!$I$3:$I$8</c:f>
              <c:numCache>
                <c:formatCode>General</c:formatCode>
                <c:ptCount val="6"/>
              </c:numCache>
            </c:numRef>
          </c:val>
        </c:ser>
        <c:ser>
          <c:idx val="6"/>
          <c:order val="6"/>
          <c:tx>
            <c:strRef>
              <c:f>'Crecimiento RED (2)'!$G$2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effectLst/>
            <a:scene3d>
              <a:camera prst="orthographicFront"/>
              <a:lightRig rig="threePt" dir="t"/>
            </a:scene3d>
            <a:sp3d/>
          </c:spPr>
          <c:dLbls>
            <c:txPr>
              <a:bodyPr/>
              <a:lstStyle/>
              <a:p>
                <a:pPr>
                  <a:defRPr lang="es-ES"/>
                </a:pPr>
                <a:endParaRPr lang="es-CL"/>
              </a:p>
            </c:txPr>
            <c:showVal val="1"/>
          </c:dLbls>
          <c:cat>
            <c:numRef>
              <c:f>'Crecimiento RED (2)'!$B$3:$B$8</c:f>
              <c:numCache>
                <c:formatCode>0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'Crecimiento RED (2)'!$G$3:$G$8</c:f>
              <c:numCache>
                <c:formatCode>General</c:formatCode>
                <c:ptCount val="6"/>
              </c:numCache>
            </c:numRef>
          </c:val>
        </c:ser>
        <c:dLbls/>
        <c:overlap val="100"/>
        <c:axId val="332569984"/>
        <c:axId val="332612736"/>
      </c:barChart>
      <c:catAx>
        <c:axId val="332569984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es-ES" sz="1200" b="1"/>
            </a:pPr>
            <a:endParaRPr lang="es-CL"/>
          </a:p>
        </c:txPr>
        <c:crossAx val="332612736"/>
        <c:crosses val="autoZero"/>
        <c:auto val="1"/>
        <c:lblAlgn val="ctr"/>
        <c:lblOffset val="500"/>
      </c:catAx>
      <c:valAx>
        <c:axId val="33261273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 sz="1200" b="1"/>
            </a:pPr>
            <a:endParaRPr lang="es-CL"/>
          </a:p>
        </c:txPr>
        <c:crossAx val="332569984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/>
      <c:txPr>
        <a:bodyPr/>
        <a:lstStyle/>
        <a:p>
          <a:pPr>
            <a:defRPr lang="es-ES"/>
          </a:pPr>
          <a:endParaRPr lang="es-CL"/>
        </a:p>
      </c:txPr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style val="25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5944986099582796E-2"/>
          <c:y val="6.6261511125542363E-2"/>
          <c:w val="0.87611850996255258"/>
          <c:h val="0.71126589945488106"/>
        </c:manualLayout>
      </c:layout>
      <c:barChart>
        <c:barDir val="col"/>
        <c:grouping val="stacked"/>
        <c:ser>
          <c:idx val="0"/>
          <c:order val="0"/>
          <c:tx>
            <c:strRef>
              <c:f>'GLP-GNC'!$B$2</c:f>
              <c:strCache>
                <c:ptCount val="1"/>
                <c:pt idx="0">
                  <c:v>GLP</c:v>
                </c:pt>
              </c:strCache>
            </c:strRef>
          </c:tx>
          <c:spPr>
            <a:solidFill>
              <a:schemeClr val="accent1"/>
            </a:solidFill>
          </c:spPr>
          <c:dPt>
            <c:idx val="3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lang="es-ES" sz="1000" b="1" i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s-CL"/>
              </a:p>
            </c:txPr>
            <c:showVal val="1"/>
          </c:dLbls>
          <c:cat>
            <c:numRef>
              <c:f>'GLP-GNC'!$C$1:$F$1</c:f>
              <c:numCache>
                <c:formatCode>0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'GLP-GNC'!$C$2:$F$2</c:f>
              <c:numCache>
                <c:formatCode>#,##0</c:formatCode>
                <c:ptCount val="4"/>
                <c:pt idx="0">
                  <c:v>353</c:v>
                </c:pt>
                <c:pt idx="1">
                  <c:v>2143</c:v>
                </c:pt>
                <c:pt idx="2">
                  <c:v>3082</c:v>
                </c:pt>
                <c:pt idx="3">
                  <c:v>2379</c:v>
                </c:pt>
              </c:numCache>
            </c:numRef>
          </c:val>
        </c:ser>
        <c:ser>
          <c:idx val="1"/>
          <c:order val="1"/>
          <c:tx>
            <c:strRef>
              <c:f>'GLP-GNC'!$B$3</c:f>
              <c:strCache>
                <c:ptCount val="1"/>
                <c:pt idx="0">
                  <c:v>GNC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lang="es-ES" sz="1000" b="1" i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s-CL"/>
              </a:p>
            </c:txPr>
            <c:showVal val="1"/>
          </c:dLbls>
          <c:cat>
            <c:numRef>
              <c:f>'GLP-GNC'!$C$1:$F$1</c:f>
              <c:numCache>
                <c:formatCode>0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'GLP-GNC'!$C$3:$F$3</c:f>
              <c:numCache>
                <c:formatCode>#,##0</c:formatCode>
                <c:ptCount val="4"/>
                <c:pt idx="0">
                  <c:v>387</c:v>
                </c:pt>
                <c:pt idx="1">
                  <c:v>717</c:v>
                </c:pt>
                <c:pt idx="2">
                  <c:v>1547</c:v>
                </c:pt>
                <c:pt idx="3">
                  <c:v>1677</c:v>
                </c:pt>
              </c:numCache>
            </c:numRef>
          </c:val>
        </c:ser>
        <c:dLbls/>
        <c:overlap val="100"/>
        <c:axId val="335209600"/>
        <c:axId val="335211136"/>
      </c:barChart>
      <c:catAx>
        <c:axId val="335209600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es-ES" b="1">
                <a:solidFill>
                  <a:schemeClr val="tx2"/>
                </a:solidFill>
              </a:defRPr>
            </a:pPr>
            <a:endParaRPr lang="es-CL"/>
          </a:p>
        </c:txPr>
        <c:crossAx val="335211136"/>
        <c:crosses val="autoZero"/>
        <c:auto val="1"/>
        <c:lblAlgn val="ctr"/>
        <c:lblOffset val="100"/>
      </c:catAx>
      <c:valAx>
        <c:axId val="335211136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lang="es-ES" sz="800">
                <a:solidFill>
                  <a:schemeClr val="tx2">
                    <a:lumMod val="50000"/>
                  </a:schemeClr>
                </a:solidFill>
              </a:defRPr>
            </a:pPr>
            <a:endParaRPr lang="es-CL"/>
          </a:p>
        </c:txPr>
        <c:crossAx val="335209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355611488339401"/>
          <c:y val="0.89708156672723105"/>
          <c:w val="0.25353276546731601"/>
          <c:h val="9.4371424725755423E-2"/>
        </c:manualLayout>
      </c:layout>
      <c:txPr>
        <a:bodyPr/>
        <a:lstStyle/>
        <a:p>
          <a:pPr>
            <a:defRPr lang="es-ES" sz="1400" b="1"/>
          </a:pPr>
          <a:endParaRPr lang="es-CL"/>
        </a:p>
      </c:txPr>
    </c:legend>
    <c:plotVisOnly val="1"/>
    <c:dispBlanksAs val="gap"/>
  </c:chart>
  <c:spPr>
    <a:ln>
      <a:noFill/>
    </a:ln>
  </c:sp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3B5E4-8590-40FF-BD42-A9D9FA4EA1C4}" type="doc">
      <dgm:prSet loTypeId="urn:microsoft.com/office/officeart/2005/8/layout/balance1" loCatId="relationship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CL"/>
        </a:p>
      </dgm:t>
    </dgm:pt>
    <dgm:pt modelId="{DD3DFB63-94C8-4D2E-BF88-B450A195FD6A}">
      <dgm:prSet phldrT="[Texto]" custT="1"/>
      <dgm:spPr/>
      <dgm:t>
        <a:bodyPr/>
        <a:lstStyle/>
        <a:p>
          <a:r>
            <a:rPr lang="es-CL" sz="1800" dirty="0" smtClean="0">
              <a:solidFill>
                <a:schemeClr val="tx1">
                  <a:lumMod val="50000"/>
                  <a:lumOff val="50000"/>
                </a:schemeClr>
              </a:solidFill>
            </a:rPr>
            <a:t>14.212 Vehículos a Gas</a:t>
          </a:r>
          <a:endParaRPr lang="es-CL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3637971-2655-456C-8A55-A99759A24F1D}" type="parTrans" cxnId="{B35342E3-20F3-4F0B-92E5-FD2A38FED4E1}">
      <dgm:prSet/>
      <dgm:spPr/>
      <dgm:t>
        <a:bodyPr/>
        <a:lstStyle/>
        <a:p>
          <a:endParaRPr lang="es-CL"/>
        </a:p>
      </dgm:t>
    </dgm:pt>
    <dgm:pt modelId="{A3A74134-50F1-40AF-861D-8500B146DC2B}" type="sibTrans" cxnId="{B35342E3-20F3-4F0B-92E5-FD2A38FED4E1}">
      <dgm:prSet/>
      <dgm:spPr/>
      <dgm:t>
        <a:bodyPr/>
        <a:lstStyle/>
        <a:p>
          <a:endParaRPr lang="es-CL"/>
        </a:p>
      </dgm:t>
    </dgm:pt>
    <dgm:pt modelId="{28E56CED-84DE-4EDD-807D-F29D52284EC4}">
      <dgm:prSet phldrT="[Texto]"/>
      <dgm:spPr/>
      <dgm:t>
        <a:bodyPr/>
        <a:lstStyle/>
        <a:p>
          <a:r>
            <a:rPr lang="es-CL" dirty="0" smtClean="0"/>
            <a:t>157.246 </a:t>
          </a:r>
          <a:r>
            <a:rPr lang="es-CL" dirty="0" err="1" smtClean="0"/>
            <a:t>tons</a:t>
          </a:r>
          <a:r>
            <a:rPr lang="es-CL" dirty="0" smtClean="0"/>
            <a:t>.</a:t>
          </a:r>
          <a:endParaRPr lang="es-CL" dirty="0"/>
        </a:p>
      </dgm:t>
    </dgm:pt>
    <dgm:pt modelId="{8063D562-297F-4CCF-85E4-0863BA26BAE8}" type="parTrans" cxnId="{BA417FCB-0C34-4689-94F9-6495998BEA75}">
      <dgm:prSet/>
      <dgm:spPr/>
      <dgm:t>
        <a:bodyPr/>
        <a:lstStyle/>
        <a:p>
          <a:endParaRPr lang="es-CL"/>
        </a:p>
      </dgm:t>
    </dgm:pt>
    <dgm:pt modelId="{76C26016-0CFF-484B-89E5-55C3394D5740}" type="sibTrans" cxnId="{BA417FCB-0C34-4689-94F9-6495998BEA75}">
      <dgm:prSet/>
      <dgm:spPr/>
      <dgm:t>
        <a:bodyPr/>
        <a:lstStyle/>
        <a:p>
          <a:endParaRPr lang="es-CL"/>
        </a:p>
      </dgm:t>
    </dgm:pt>
    <dgm:pt modelId="{AB937484-FC7C-4EA5-BE9B-69A2CFCDA741}">
      <dgm:prSet phldrT="[Texto]" custT="1"/>
      <dgm:spPr/>
      <dgm:t>
        <a:bodyPr/>
        <a:lstStyle/>
        <a:p>
          <a:r>
            <a:rPr lang="es-CL" sz="1800" dirty="0" smtClean="0">
              <a:solidFill>
                <a:schemeClr val="tx1">
                  <a:lumMod val="50000"/>
                  <a:lumOff val="50000"/>
                </a:schemeClr>
              </a:solidFill>
            </a:rPr>
            <a:t>14.212 Vehículos a Bencina</a:t>
          </a:r>
          <a:endParaRPr lang="es-CL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40A2004-BA6D-4BFD-A107-EE7D89B6EE6D}" type="parTrans" cxnId="{9F08CCB4-9CD0-4B81-B17E-B8C3DEB4313C}">
      <dgm:prSet/>
      <dgm:spPr/>
      <dgm:t>
        <a:bodyPr/>
        <a:lstStyle/>
        <a:p>
          <a:endParaRPr lang="es-CL"/>
        </a:p>
      </dgm:t>
    </dgm:pt>
    <dgm:pt modelId="{095D7104-1A53-4E1D-BC8C-0AD1059D4B0E}" type="sibTrans" cxnId="{9F08CCB4-9CD0-4B81-B17E-B8C3DEB4313C}">
      <dgm:prSet/>
      <dgm:spPr/>
      <dgm:t>
        <a:bodyPr/>
        <a:lstStyle/>
        <a:p>
          <a:endParaRPr lang="es-CL"/>
        </a:p>
      </dgm:t>
    </dgm:pt>
    <dgm:pt modelId="{B624638D-38C9-4F37-A89D-18661CA7A881}">
      <dgm:prSet phldrT="[Texto]"/>
      <dgm:spPr/>
      <dgm:t>
        <a:bodyPr/>
        <a:lstStyle/>
        <a:p>
          <a:r>
            <a:rPr lang="es-CL" dirty="0" smtClean="0"/>
            <a:t>157.246 </a:t>
          </a:r>
          <a:r>
            <a:rPr lang="es-CL" dirty="0" err="1" smtClean="0"/>
            <a:t>tons</a:t>
          </a:r>
          <a:r>
            <a:rPr lang="es-CL" dirty="0" smtClean="0"/>
            <a:t>.</a:t>
          </a:r>
          <a:endParaRPr lang="es-CL" dirty="0"/>
        </a:p>
      </dgm:t>
    </dgm:pt>
    <dgm:pt modelId="{CF0BA710-2EFD-4BF7-9131-09ACD58E48A3}" type="parTrans" cxnId="{BC04D7CB-20A9-4222-A390-D743A9ACB2D2}">
      <dgm:prSet/>
      <dgm:spPr/>
      <dgm:t>
        <a:bodyPr/>
        <a:lstStyle/>
        <a:p>
          <a:endParaRPr lang="es-CL"/>
        </a:p>
      </dgm:t>
    </dgm:pt>
    <dgm:pt modelId="{0B22DF7A-8431-4428-A910-A94B578F3465}" type="sibTrans" cxnId="{BC04D7CB-20A9-4222-A390-D743A9ACB2D2}">
      <dgm:prSet/>
      <dgm:spPr/>
      <dgm:t>
        <a:bodyPr/>
        <a:lstStyle/>
        <a:p>
          <a:endParaRPr lang="es-CL"/>
        </a:p>
      </dgm:t>
    </dgm:pt>
    <dgm:pt modelId="{02EB1689-F896-4F3B-ADFD-35D92AA4548B}">
      <dgm:prSet phldrT="[Texto]"/>
      <dgm:spPr/>
      <dgm:t>
        <a:bodyPr/>
        <a:lstStyle/>
        <a:p>
          <a:r>
            <a:rPr lang="es-CL" dirty="0" smtClean="0"/>
            <a:t>44.494 </a:t>
          </a:r>
          <a:r>
            <a:rPr lang="es-CL" dirty="0" err="1" smtClean="0"/>
            <a:t>tons</a:t>
          </a:r>
          <a:r>
            <a:rPr lang="es-CL" dirty="0" smtClean="0"/>
            <a:t>. </a:t>
          </a:r>
          <a:endParaRPr lang="es-CL" dirty="0"/>
        </a:p>
      </dgm:t>
    </dgm:pt>
    <dgm:pt modelId="{F0E8B5EE-3F4D-4F18-BCB1-023E44C6C073}" type="parTrans" cxnId="{0348672E-B911-4811-8585-597F97F9D20C}">
      <dgm:prSet/>
      <dgm:spPr/>
      <dgm:t>
        <a:bodyPr/>
        <a:lstStyle/>
        <a:p>
          <a:endParaRPr lang="es-CL"/>
        </a:p>
      </dgm:t>
    </dgm:pt>
    <dgm:pt modelId="{25B74C76-F1ED-4AAD-A381-21542506FAC3}" type="sibTrans" cxnId="{0348672E-B911-4811-8585-597F97F9D20C}">
      <dgm:prSet/>
      <dgm:spPr/>
      <dgm:t>
        <a:bodyPr/>
        <a:lstStyle/>
        <a:p>
          <a:endParaRPr lang="es-CL"/>
        </a:p>
      </dgm:t>
    </dgm:pt>
    <dgm:pt modelId="{2B187CA8-8B60-40D3-B684-1AA694566AA0}" type="pres">
      <dgm:prSet presAssocID="{CF53B5E4-8590-40FF-BD42-A9D9FA4EA1C4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B0C17FC-91E7-4CAD-8B14-77BB2C90DAFA}" type="pres">
      <dgm:prSet presAssocID="{CF53B5E4-8590-40FF-BD42-A9D9FA4EA1C4}" presName="dummyMaxCanvas" presStyleCnt="0"/>
      <dgm:spPr/>
    </dgm:pt>
    <dgm:pt modelId="{B28FD27D-B4EA-47DC-A6B2-9A1AEB0B4878}" type="pres">
      <dgm:prSet presAssocID="{CF53B5E4-8590-40FF-BD42-A9D9FA4EA1C4}" presName="parentComposite" presStyleCnt="0"/>
      <dgm:spPr/>
    </dgm:pt>
    <dgm:pt modelId="{CC2C6FFB-972E-4E92-AE29-CD5CB699134B}" type="pres">
      <dgm:prSet presAssocID="{CF53B5E4-8590-40FF-BD42-A9D9FA4EA1C4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CL"/>
        </a:p>
      </dgm:t>
    </dgm:pt>
    <dgm:pt modelId="{772E1DDE-CEC5-4B00-B5BC-54E4920E19B7}" type="pres">
      <dgm:prSet presAssocID="{CF53B5E4-8590-40FF-BD42-A9D9FA4EA1C4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CL"/>
        </a:p>
      </dgm:t>
    </dgm:pt>
    <dgm:pt modelId="{03DEB229-6AA0-414D-BAF6-C736285168E4}" type="pres">
      <dgm:prSet presAssocID="{CF53B5E4-8590-40FF-BD42-A9D9FA4EA1C4}" presName="childrenComposite" presStyleCnt="0"/>
      <dgm:spPr/>
    </dgm:pt>
    <dgm:pt modelId="{5468F9F0-B09D-40AB-874D-A52829A448CD}" type="pres">
      <dgm:prSet presAssocID="{CF53B5E4-8590-40FF-BD42-A9D9FA4EA1C4}" presName="dummyMaxCanvas_ChildArea" presStyleCnt="0"/>
      <dgm:spPr/>
    </dgm:pt>
    <dgm:pt modelId="{8381B5E7-4B76-401B-9A90-AA03DE79935D}" type="pres">
      <dgm:prSet presAssocID="{CF53B5E4-8590-40FF-BD42-A9D9FA4EA1C4}" presName="fulcrum" presStyleLbl="alignAccFollowNode1" presStyleIdx="2" presStyleCnt="4"/>
      <dgm:spPr/>
    </dgm:pt>
    <dgm:pt modelId="{C0418166-2E46-4E5A-A3F0-55D135F66A26}" type="pres">
      <dgm:prSet presAssocID="{CF53B5E4-8590-40FF-BD42-A9D9FA4EA1C4}" presName="balance_12" presStyleLbl="alignAccFollowNode1" presStyleIdx="3" presStyleCnt="4">
        <dgm:presLayoutVars>
          <dgm:bulletEnabled val="1"/>
        </dgm:presLayoutVars>
      </dgm:prSet>
      <dgm:spPr/>
    </dgm:pt>
    <dgm:pt modelId="{4C4D3F3E-2222-4CB7-8922-FA01E2CAFB65}" type="pres">
      <dgm:prSet presAssocID="{CF53B5E4-8590-40FF-BD42-A9D9FA4EA1C4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5ADEE7-7ECF-4DF6-B201-60F57932D44D}" type="pres">
      <dgm:prSet presAssocID="{CF53B5E4-8590-40FF-BD42-A9D9FA4EA1C4}" presName="right_12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290423-26A6-4BC7-AFBE-5DCCC7833608}" type="pres">
      <dgm:prSet presAssocID="{CF53B5E4-8590-40FF-BD42-A9D9FA4EA1C4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32A07E1-14B7-4D50-A111-24E0C9C479A2}" type="presOf" srcId="{02EB1689-F896-4F3B-ADFD-35D92AA4548B}" destId="{9B5ADEE7-7ECF-4DF6-B201-60F57932D44D}" srcOrd="0" destOrd="0" presId="urn:microsoft.com/office/officeart/2005/8/layout/balance1"/>
    <dgm:cxn modelId="{B35342E3-20F3-4F0B-92E5-FD2A38FED4E1}" srcId="{CF53B5E4-8590-40FF-BD42-A9D9FA4EA1C4}" destId="{DD3DFB63-94C8-4D2E-BF88-B450A195FD6A}" srcOrd="0" destOrd="0" parTransId="{83637971-2655-456C-8A55-A99759A24F1D}" sibTransId="{A3A74134-50F1-40AF-861D-8500B146DC2B}"/>
    <dgm:cxn modelId="{0348672E-B911-4811-8585-597F97F9D20C}" srcId="{AB937484-FC7C-4EA5-BE9B-69A2CFCDA741}" destId="{02EB1689-F896-4F3B-ADFD-35D92AA4548B}" srcOrd="1" destOrd="0" parTransId="{F0E8B5EE-3F4D-4F18-BCB1-023E44C6C073}" sibTransId="{25B74C76-F1ED-4AAD-A381-21542506FAC3}"/>
    <dgm:cxn modelId="{BC04D7CB-20A9-4222-A390-D743A9ACB2D2}" srcId="{AB937484-FC7C-4EA5-BE9B-69A2CFCDA741}" destId="{B624638D-38C9-4F37-A89D-18661CA7A881}" srcOrd="0" destOrd="0" parTransId="{CF0BA710-2EFD-4BF7-9131-09ACD58E48A3}" sibTransId="{0B22DF7A-8431-4428-A910-A94B578F3465}"/>
    <dgm:cxn modelId="{BA417FCB-0C34-4689-94F9-6495998BEA75}" srcId="{DD3DFB63-94C8-4D2E-BF88-B450A195FD6A}" destId="{28E56CED-84DE-4EDD-807D-F29D52284EC4}" srcOrd="0" destOrd="0" parTransId="{8063D562-297F-4CCF-85E4-0863BA26BAE8}" sibTransId="{76C26016-0CFF-484B-89E5-55C3394D5740}"/>
    <dgm:cxn modelId="{9F08CCB4-9CD0-4B81-B17E-B8C3DEB4313C}" srcId="{CF53B5E4-8590-40FF-BD42-A9D9FA4EA1C4}" destId="{AB937484-FC7C-4EA5-BE9B-69A2CFCDA741}" srcOrd="1" destOrd="0" parTransId="{E40A2004-BA6D-4BFD-A107-EE7D89B6EE6D}" sibTransId="{095D7104-1A53-4E1D-BC8C-0AD1059D4B0E}"/>
    <dgm:cxn modelId="{AAB01C1B-68EF-4A37-A757-199A3D7BB624}" type="presOf" srcId="{AB937484-FC7C-4EA5-BE9B-69A2CFCDA741}" destId="{772E1DDE-CEC5-4B00-B5BC-54E4920E19B7}" srcOrd="0" destOrd="0" presId="urn:microsoft.com/office/officeart/2005/8/layout/balance1"/>
    <dgm:cxn modelId="{F991FAB1-9FF5-41FE-8994-25DF2FB6FF52}" type="presOf" srcId="{CF53B5E4-8590-40FF-BD42-A9D9FA4EA1C4}" destId="{2B187CA8-8B60-40D3-B684-1AA694566AA0}" srcOrd="0" destOrd="0" presId="urn:microsoft.com/office/officeart/2005/8/layout/balance1"/>
    <dgm:cxn modelId="{B69496ED-A77B-4DB8-B210-A047316E2D13}" type="presOf" srcId="{28E56CED-84DE-4EDD-807D-F29D52284EC4}" destId="{61290423-26A6-4BC7-AFBE-5DCCC7833608}" srcOrd="0" destOrd="0" presId="urn:microsoft.com/office/officeart/2005/8/layout/balance1"/>
    <dgm:cxn modelId="{049F4C98-FCBE-402B-89F5-E0B2C7B9897F}" type="presOf" srcId="{B624638D-38C9-4F37-A89D-18661CA7A881}" destId="{4C4D3F3E-2222-4CB7-8922-FA01E2CAFB65}" srcOrd="0" destOrd="0" presId="urn:microsoft.com/office/officeart/2005/8/layout/balance1"/>
    <dgm:cxn modelId="{13213330-0119-43EA-9420-A18274381014}" type="presOf" srcId="{DD3DFB63-94C8-4D2E-BF88-B450A195FD6A}" destId="{CC2C6FFB-972E-4E92-AE29-CD5CB699134B}" srcOrd="0" destOrd="0" presId="urn:microsoft.com/office/officeart/2005/8/layout/balance1"/>
    <dgm:cxn modelId="{21F87C63-A230-4B9C-AAE6-9F58DC06960E}" type="presParOf" srcId="{2B187CA8-8B60-40D3-B684-1AA694566AA0}" destId="{FB0C17FC-91E7-4CAD-8B14-77BB2C90DAFA}" srcOrd="0" destOrd="0" presId="urn:microsoft.com/office/officeart/2005/8/layout/balance1"/>
    <dgm:cxn modelId="{969C319F-13E5-40E6-BF80-CEE0E15E7DAC}" type="presParOf" srcId="{2B187CA8-8B60-40D3-B684-1AA694566AA0}" destId="{B28FD27D-B4EA-47DC-A6B2-9A1AEB0B4878}" srcOrd="1" destOrd="0" presId="urn:microsoft.com/office/officeart/2005/8/layout/balance1"/>
    <dgm:cxn modelId="{0062D7CD-C447-43EE-9740-8C8317D98381}" type="presParOf" srcId="{B28FD27D-B4EA-47DC-A6B2-9A1AEB0B4878}" destId="{CC2C6FFB-972E-4E92-AE29-CD5CB699134B}" srcOrd="0" destOrd="0" presId="urn:microsoft.com/office/officeart/2005/8/layout/balance1"/>
    <dgm:cxn modelId="{904AFFD0-758D-4550-8FFF-8E1132EDAAA8}" type="presParOf" srcId="{B28FD27D-B4EA-47DC-A6B2-9A1AEB0B4878}" destId="{772E1DDE-CEC5-4B00-B5BC-54E4920E19B7}" srcOrd="1" destOrd="0" presId="urn:microsoft.com/office/officeart/2005/8/layout/balance1"/>
    <dgm:cxn modelId="{6A1AB4AE-464B-49BB-B5EA-EDFEC6D57012}" type="presParOf" srcId="{2B187CA8-8B60-40D3-B684-1AA694566AA0}" destId="{03DEB229-6AA0-414D-BAF6-C736285168E4}" srcOrd="2" destOrd="0" presId="urn:microsoft.com/office/officeart/2005/8/layout/balance1"/>
    <dgm:cxn modelId="{D32205F7-DE4C-438A-AE9F-4CF280D9831F}" type="presParOf" srcId="{03DEB229-6AA0-414D-BAF6-C736285168E4}" destId="{5468F9F0-B09D-40AB-874D-A52829A448CD}" srcOrd="0" destOrd="0" presId="urn:microsoft.com/office/officeart/2005/8/layout/balance1"/>
    <dgm:cxn modelId="{8C57AC88-47A3-4021-9095-3C95981EECE3}" type="presParOf" srcId="{03DEB229-6AA0-414D-BAF6-C736285168E4}" destId="{8381B5E7-4B76-401B-9A90-AA03DE79935D}" srcOrd="1" destOrd="0" presId="urn:microsoft.com/office/officeart/2005/8/layout/balance1"/>
    <dgm:cxn modelId="{B5DF41EE-623C-4BE8-A724-E9D486A543A2}" type="presParOf" srcId="{03DEB229-6AA0-414D-BAF6-C736285168E4}" destId="{C0418166-2E46-4E5A-A3F0-55D135F66A26}" srcOrd="2" destOrd="0" presId="urn:microsoft.com/office/officeart/2005/8/layout/balance1"/>
    <dgm:cxn modelId="{961607F0-542A-4632-B297-0F3999B138D1}" type="presParOf" srcId="{03DEB229-6AA0-414D-BAF6-C736285168E4}" destId="{4C4D3F3E-2222-4CB7-8922-FA01E2CAFB65}" srcOrd="3" destOrd="0" presId="urn:microsoft.com/office/officeart/2005/8/layout/balance1"/>
    <dgm:cxn modelId="{D54B18D7-B6E2-468C-9C89-63662A274F25}" type="presParOf" srcId="{03DEB229-6AA0-414D-BAF6-C736285168E4}" destId="{9B5ADEE7-7ECF-4DF6-B201-60F57932D44D}" srcOrd="4" destOrd="0" presId="urn:microsoft.com/office/officeart/2005/8/layout/balance1"/>
    <dgm:cxn modelId="{B30F76DB-BAC2-4B56-A71D-8907445AAECA}" type="presParOf" srcId="{03DEB229-6AA0-414D-BAF6-C736285168E4}" destId="{61290423-26A6-4BC7-AFBE-5DCCC7833608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2C6FFB-972E-4E92-AE29-CD5CB699134B}">
      <dsp:nvSpPr>
        <dsp:cNvPr id="0" name=""/>
        <dsp:cNvSpPr/>
      </dsp:nvSpPr>
      <dsp:spPr>
        <a:xfrm>
          <a:off x="1259840" y="0"/>
          <a:ext cx="1463040" cy="812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14.212 Vehículos a Gas</a:t>
          </a:r>
          <a:endParaRPr lang="es-CL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259840" y="0"/>
        <a:ext cx="1463040" cy="812800"/>
      </dsp:txXfrm>
    </dsp:sp>
    <dsp:sp modelId="{772E1DDE-CEC5-4B00-B5BC-54E4920E19B7}">
      <dsp:nvSpPr>
        <dsp:cNvPr id="0" name=""/>
        <dsp:cNvSpPr/>
      </dsp:nvSpPr>
      <dsp:spPr>
        <a:xfrm>
          <a:off x="3373120" y="0"/>
          <a:ext cx="1463040" cy="8128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14.212 Vehículos a Bencina</a:t>
          </a:r>
          <a:endParaRPr lang="es-CL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373120" y="0"/>
        <a:ext cx="1463040" cy="812800"/>
      </dsp:txXfrm>
    </dsp:sp>
    <dsp:sp modelId="{8381B5E7-4B76-401B-9A90-AA03DE79935D}">
      <dsp:nvSpPr>
        <dsp:cNvPr id="0" name=""/>
        <dsp:cNvSpPr/>
      </dsp:nvSpPr>
      <dsp:spPr>
        <a:xfrm>
          <a:off x="2743200" y="3454399"/>
          <a:ext cx="609600" cy="609600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418166-2E46-4E5A-A3F0-55D135F66A26}">
      <dsp:nvSpPr>
        <dsp:cNvPr id="0" name=""/>
        <dsp:cNvSpPr/>
      </dsp:nvSpPr>
      <dsp:spPr>
        <a:xfrm rot="240000">
          <a:off x="1218641" y="3193179"/>
          <a:ext cx="3658717" cy="25584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4D3F3E-2222-4CB7-8922-FA01E2CAFB65}">
      <dsp:nvSpPr>
        <dsp:cNvPr id="0" name=""/>
        <dsp:cNvSpPr/>
      </dsp:nvSpPr>
      <dsp:spPr>
        <a:xfrm rot="240000">
          <a:off x="3392278" y="2164505"/>
          <a:ext cx="1506002" cy="10679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157.246 </a:t>
          </a:r>
          <a:r>
            <a:rPr lang="es-CL" sz="2700" kern="1200" dirty="0" err="1" smtClean="0"/>
            <a:t>tons</a:t>
          </a:r>
          <a:r>
            <a:rPr lang="es-CL" sz="2700" kern="1200" dirty="0" smtClean="0"/>
            <a:t>.</a:t>
          </a:r>
          <a:endParaRPr lang="es-CL" sz="2700" kern="1200" dirty="0"/>
        </a:p>
      </dsp:txBody>
      <dsp:txXfrm rot="240000">
        <a:off x="3392278" y="2164505"/>
        <a:ext cx="1506002" cy="1067980"/>
      </dsp:txXfrm>
    </dsp:sp>
    <dsp:sp modelId="{9B5ADEE7-7ECF-4DF6-B201-60F57932D44D}">
      <dsp:nvSpPr>
        <dsp:cNvPr id="0" name=""/>
        <dsp:cNvSpPr/>
      </dsp:nvSpPr>
      <dsp:spPr>
        <a:xfrm rot="240000">
          <a:off x="3473558" y="1059097"/>
          <a:ext cx="1506002" cy="10679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44.494 </a:t>
          </a:r>
          <a:r>
            <a:rPr lang="es-CL" sz="2700" kern="1200" dirty="0" err="1" smtClean="0"/>
            <a:t>tons</a:t>
          </a:r>
          <a:r>
            <a:rPr lang="es-CL" sz="2700" kern="1200" dirty="0" smtClean="0"/>
            <a:t>. </a:t>
          </a:r>
          <a:endParaRPr lang="es-CL" sz="2700" kern="1200" dirty="0"/>
        </a:p>
      </dsp:txBody>
      <dsp:txXfrm rot="240000">
        <a:off x="3473558" y="1059097"/>
        <a:ext cx="1506002" cy="1067980"/>
      </dsp:txXfrm>
    </dsp:sp>
    <dsp:sp modelId="{61290423-26A6-4BC7-AFBE-5DCCC7833608}">
      <dsp:nvSpPr>
        <dsp:cNvPr id="0" name=""/>
        <dsp:cNvSpPr/>
      </dsp:nvSpPr>
      <dsp:spPr>
        <a:xfrm rot="240000">
          <a:off x="1299318" y="2018201"/>
          <a:ext cx="1506002" cy="10679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157.246 </a:t>
          </a:r>
          <a:r>
            <a:rPr lang="es-CL" sz="2700" kern="1200" dirty="0" err="1" smtClean="0"/>
            <a:t>tons</a:t>
          </a:r>
          <a:r>
            <a:rPr lang="es-CL" sz="2700" kern="1200" dirty="0" smtClean="0"/>
            <a:t>.</a:t>
          </a:r>
          <a:endParaRPr lang="es-CL" sz="2700" kern="1200" dirty="0"/>
        </a:p>
      </dsp:txBody>
      <dsp:txXfrm rot="240000">
        <a:off x="1299318" y="2018201"/>
        <a:ext cx="1506002" cy="1067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0.18293</cdr:x>
      <cdr:y>0.64583</cdr:y>
    </cdr:from>
    <cdr:to>
      <cdr:x>0.33779</cdr:x>
      <cdr:y>0.91039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080120" y="22322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CL" sz="1100" dirty="0"/>
        </a:p>
      </cdr:txBody>
    </cdr:sp>
  </cdr:relSizeAnchor>
  <cdr:relSizeAnchor xmlns:cdr="http://schemas.openxmlformats.org/drawingml/2006/chartDrawing">
    <cdr:from>
      <cdr:x>0.12127</cdr:x>
      <cdr:y>0.3125</cdr:y>
    </cdr:from>
    <cdr:to>
      <cdr:x>0.27613</cdr:x>
      <cdr:y>0.57705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716065" y="10801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C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BE9A8-9201-440E-B690-78D7CE2EA756}" type="datetimeFigureOut">
              <a:rPr lang="es-CL" smtClean="0"/>
              <a:pPr/>
              <a:t>19-11-2014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86287-4900-4EB2-BF92-E0D76E5AAC9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76213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4FCF-0B2E-4B45-AA7C-38F81692DF2B}" type="datetimeFigureOut">
              <a:rPr lang="es-CL" smtClean="0"/>
              <a:pPr/>
              <a:t>19-11-2014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468E-0F4B-42FC-8B54-66019E19C0A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18649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4FCF-0B2E-4B45-AA7C-38F81692DF2B}" type="datetimeFigureOut">
              <a:rPr lang="es-CL" smtClean="0"/>
              <a:pPr/>
              <a:t>19-11-2014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468E-0F4B-42FC-8B54-66019E19C0A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93029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4FCF-0B2E-4B45-AA7C-38F81692DF2B}" type="datetimeFigureOut">
              <a:rPr lang="es-CL" smtClean="0"/>
              <a:pPr/>
              <a:t>19-11-2014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468E-0F4B-42FC-8B54-66019E19C0A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08396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4FCF-0B2E-4B45-AA7C-38F81692DF2B}" type="datetimeFigureOut">
              <a:rPr lang="es-CL" smtClean="0"/>
              <a:pPr/>
              <a:t>19-11-2014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468E-0F4B-42FC-8B54-66019E19C0A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89426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4FCF-0B2E-4B45-AA7C-38F81692DF2B}" type="datetimeFigureOut">
              <a:rPr lang="es-CL" smtClean="0"/>
              <a:pPr/>
              <a:t>19-11-2014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468E-0F4B-42FC-8B54-66019E19C0A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3009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4FCF-0B2E-4B45-AA7C-38F81692DF2B}" type="datetimeFigureOut">
              <a:rPr lang="es-CL" smtClean="0"/>
              <a:pPr/>
              <a:t>19-11-2014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468E-0F4B-42FC-8B54-66019E19C0A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8935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4FCF-0B2E-4B45-AA7C-38F81692DF2B}" type="datetimeFigureOut">
              <a:rPr lang="es-CL" smtClean="0"/>
              <a:pPr/>
              <a:t>19-11-2014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468E-0F4B-42FC-8B54-66019E19C0A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43935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4FCF-0B2E-4B45-AA7C-38F81692DF2B}" type="datetimeFigureOut">
              <a:rPr lang="es-CL" smtClean="0"/>
              <a:pPr/>
              <a:t>19-11-2014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468E-0F4B-42FC-8B54-66019E19C0A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58019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4FCF-0B2E-4B45-AA7C-38F81692DF2B}" type="datetimeFigureOut">
              <a:rPr lang="es-CL" smtClean="0"/>
              <a:pPr/>
              <a:t>19-11-2014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468E-0F4B-42FC-8B54-66019E19C0A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64323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4FCF-0B2E-4B45-AA7C-38F81692DF2B}" type="datetimeFigureOut">
              <a:rPr lang="es-CL" smtClean="0"/>
              <a:pPr/>
              <a:t>19-11-2014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468E-0F4B-42FC-8B54-66019E19C0A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82546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4FCF-0B2E-4B45-AA7C-38F81692DF2B}" type="datetimeFigureOut">
              <a:rPr lang="es-CL" smtClean="0"/>
              <a:pPr/>
              <a:t>19-11-2014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468E-0F4B-42FC-8B54-66019E19C0A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13240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84FCF-0B2E-4B45-AA7C-38F81692DF2B}" type="datetimeFigureOut">
              <a:rPr lang="es-CL" smtClean="0"/>
              <a:pPr/>
              <a:t>19-11-2014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D468E-0F4B-42FC-8B54-66019E19C0A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53484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jpeg"/><Relationship Id="rId4" Type="http://schemas.openxmlformats.org/officeDocument/2006/relationships/diagramData" Target="../diagrams/data1.xml"/><Relationship Id="rId9" Type="http://schemas.openxmlformats.org/officeDocument/2006/relationships/hyperlink" Target="http://www.google.cl/url?sa=i&amp;rct=j&amp;q=&amp;esrc=s&amp;frm=1&amp;source=images&amp;cd=&amp;cad=rja&amp;uact=8&amp;docid=BFFCHO7oWdDwdM&amp;tbnid=Sp-LnFi0NV6t6M:&amp;ved=0CAcQjRw&amp;url=http://es.dreamstime.com/fotos-de-archivo-%C3%A1rboles-del-sauce-del-aliso-y-de-nuez-vector-image19385133&amp;ei=X9M7VMqsCOfIsATv6ICYDQ&amp;bvm=bv.77161500,d.cWc&amp;psig=AFQjCNE1vTvdq_YAb-xiGXhjfKbnVok2RQ&amp;ust=141329323322757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4788024" y="3645024"/>
            <a:ext cx="4104456" cy="2118097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  <a:cs typeface="Arial" pitchFamily="34" charset="0"/>
              </a:rPr>
              <a:t>AutoGasco</a:t>
            </a:r>
            <a:endParaRPr lang="es-C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  <a:cs typeface="Arial" pitchFamily="34" charset="0"/>
            </a:endParaRPr>
          </a:p>
        </p:txBody>
      </p:sp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>
            <a:off x="4286248" y="5072074"/>
            <a:ext cx="4121556" cy="769640"/>
          </a:xfrm>
        </p:spPr>
        <p:txBody>
          <a:bodyPr>
            <a:normAutofit/>
          </a:bodyPr>
          <a:lstStyle/>
          <a:p>
            <a:pPr algn="r"/>
            <a:r>
              <a:rPr lang="es-CL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" pitchFamily="50" charset="0"/>
                <a:cs typeface="Arial" pitchFamily="34" charset="0"/>
              </a:rPr>
              <a:t>Líder en Gas Vehicular</a:t>
            </a:r>
            <a:endParaRPr lang="es-CL" sz="2000" dirty="0">
              <a:solidFill>
                <a:schemeClr val="tx2">
                  <a:lumMod val="60000"/>
                  <a:lumOff val="40000"/>
                </a:schemeClr>
              </a:solidFill>
              <a:latin typeface="Gotham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3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88256" y="928670"/>
            <a:ext cx="6912768" cy="174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 algn="just">
              <a:lnSpc>
                <a:spcPct val="200000"/>
              </a:lnSpc>
            </a:pP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" pitchFamily="50" charset="0"/>
                <a:cs typeface="Arial" pitchFamily="34" charset="0"/>
                <a:sym typeface="ChaletBookTT Bold" charset="0"/>
              </a:rPr>
              <a:t>Empresa filial de GASCO </a:t>
            </a:r>
            <a:r>
              <a: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itchFamily="50" charset="0"/>
                <a:cs typeface="Arial" pitchFamily="34" charset="0"/>
                <a:sym typeface="ChaletBookTT Bold" charset="0"/>
              </a:rPr>
              <a:t>S.A., líder en la comercialización y distribución de Gas Vehicular (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" pitchFamily="50" charset="0"/>
                <a:cs typeface="Arial" pitchFamily="34" charset="0"/>
                <a:sym typeface="ChaletBookTT Bold" charset="0"/>
              </a:rPr>
              <a:t>GLP y GNC) </a:t>
            </a:r>
            <a:r>
              <a: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itchFamily="50" charset="0"/>
                <a:cs typeface="Arial" pitchFamily="34" charset="0"/>
                <a:sym typeface="ChaletBookTT Bold" charset="0"/>
              </a:rPr>
              <a:t>en Chile. Actualmente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" pitchFamily="50" charset="0"/>
                <a:cs typeface="Arial" pitchFamily="34" charset="0"/>
                <a:sym typeface="ChaletBookTT Bold" charset="0"/>
              </a:rPr>
              <a:t>cuenta con </a:t>
            </a:r>
            <a:r>
              <a: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itchFamily="50" charset="0"/>
                <a:cs typeface="Arial" pitchFamily="34" charset="0"/>
                <a:sym typeface="ChaletBookTT Bold" charset="0"/>
              </a:rPr>
              <a:t>la más amplia Red de Estaciones de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" pitchFamily="50" charset="0"/>
                <a:cs typeface="Arial" pitchFamily="34" charset="0"/>
                <a:sym typeface="ChaletBookTT Bold" charset="0"/>
              </a:rPr>
              <a:t>Servicio desde la II a la XII región</a:t>
            </a:r>
            <a:r>
              <a: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pitchFamily="50" charset="0"/>
                <a:cs typeface="Arial" pitchFamily="34" charset="0"/>
                <a:sym typeface="ChaletBookTT Bold" charset="0"/>
              </a:rPr>
              <a:t>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" pitchFamily="50" charset="0"/>
                <a:cs typeface="Arial" pitchFamily="34" charset="0"/>
                <a:sym typeface="ChaletBookTT Bold" charset="0"/>
              </a:rPr>
              <a:t>del país, la cual continua expandiéndose. 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Gotham" pitchFamily="50" charset="0"/>
              <a:cs typeface="Arial" pitchFamily="34" charset="0"/>
              <a:sym typeface="ChaletBookTT Bold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7632848" cy="620688"/>
          </a:xfrm>
        </p:spPr>
        <p:txBody>
          <a:bodyPr>
            <a:noAutofit/>
          </a:bodyPr>
          <a:lstStyle/>
          <a:p>
            <a:pPr algn="l"/>
            <a:r>
              <a:rPr lang="es-CL" sz="2000" dirty="0" smtClean="0">
                <a:solidFill>
                  <a:schemeClr val="bg1"/>
                </a:solidFill>
                <a:latin typeface="Gotham" pitchFamily="50" charset="0"/>
                <a:cs typeface="Arial" pitchFamily="34" charset="0"/>
              </a:rPr>
              <a:t>AutoGasco </a:t>
            </a:r>
            <a:endParaRPr lang="es-CL" sz="2000" dirty="0">
              <a:solidFill>
                <a:schemeClr val="bg1"/>
              </a:solidFill>
              <a:latin typeface="Gotham" pitchFamily="50" charset="0"/>
              <a:cs typeface="Arial" pitchFamily="34" charset="0"/>
            </a:endParaRPr>
          </a:p>
        </p:txBody>
      </p:sp>
      <p:pic>
        <p:nvPicPr>
          <p:cNvPr id="29698" name="Picture 2" descr="Banner Team Web 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14554"/>
            <a:ext cx="5715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4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1" y="1772816"/>
            <a:ext cx="3312368" cy="1906490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772816"/>
            <a:ext cx="3240360" cy="1908000"/>
          </a:xfr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50026" y="3861792"/>
            <a:ext cx="3362195" cy="1725798"/>
          </a:xfrm>
          <a:prstGeom prst="rect">
            <a:avLst/>
          </a:prstGeom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L" sz="2000" dirty="0" smtClean="0">
                <a:solidFill>
                  <a:schemeClr val="bg1"/>
                </a:solidFill>
                <a:latin typeface="Gotham" pitchFamily="50" charset="0"/>
              </a:rPr>
              <a:t>AutoGasco</a:t>
            </a:r>
            <a:endParaRPr lang="es-CL" sz="2000" dirty="0">
              <a:solidFill>
                <a:schemeClr val="bg1"/>
              </a:solidFill>
              <a:latin typeface="Gotham" pitchFamily="50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79512" y="899428"/>
            <a:ext cx="2304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solidFill>
                  <a:srgbClr val="92D050"/>
                </a:solidFill>
                <a:latin typeface="Gotham" pitchFamily="50" charset="0"/>
              </a:rPr>
              <a:t>Nuestros Clientes </a:t>
            </a:r>
            <a:endParaRPr lang="es-CL" dirty="0">
              <a:solidFill>
                <a:srgbClr val="92D050"/>
              </a:solidFill>
              <a:latin typeface="Gotham" pitchFamily="50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376313" y="1403484"/>
            <a:ext cx="1414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pc="600" dirty="0" smtClean="0">
                <a:solidFill>
                  <a:srgbClr val="92D050"/>
                </a:solidFill>
                <a:latin typeface="Gotham" pitchFamily="50" charset="0"/>
              </a:rPr>
              <a:t>TAXIS </a:t>
            </a:r>
            <a:endParaRPr lang="es-CL" spc="600" dirty="0">
              <a:solidFill>
                <a:srgbClr val="92D050"/>
              </a:solidFill>
              <a:latin typeface="Gotham" pitchFamily="50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571381" y="1403484"/>
            <a:ext cx="2649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spc="600" dirty="0" smtClean="0">
                <a:solidFill>
                  <a:srgbClr val="92D050"/>
                </a:solidFill>
                <a:latin typeface="Gotham" pitchFamily="50" charset="0"/>
              </a:rPr>
              <a:t>COLECTIVOS</a:t>
            </a:r>
            <a:r>
              <a:rPr lang="es-CL" b="1" dirty="0" smtClean="0">
                <a:solidFill>
                  <a:srgbClr val="92D050"/>
                </a:solidFill>
                <a:latin typeface="Gotham" pitchFamily="50" charset="0"/>
              </a:rPr>
              <a:t>  </a:t>
            </a:r>
            <a:endParaRPr lang="es-CL" dirty="0">
              <a:solidFill>
                <a:srgbClr val="92D050"/>
              </a:solidFill>
              <a:latin typeface="Gotham" pitchFamily="50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986631" y="5218258"/>
            <a:ext cx="171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spc="600" dirty="0" smtClean="0">
                <a:solidFill>
                  <a:srgbClr val="92D050"/>
                </a:solidFill>
                <a:latin typeface="Gotham" pitchFamily="50" charset="0"/>
              </a:rPr>
              <a:t>FLOTAS</a:t>
            </a:r>
            <a:r>
              <a:rPr lang="es-CL" b="1" dirty="0" smtClean="0">
                <a:solidFill>
                  <a:srgbClr val="92D050"/>
                </a:solidFill>
                <a:latin typeface="Gotham" pitchFamily="50" charset="0"/>
              </a:rPr>
              <a:t>  </a:t>
            </a:r>
            <a:endParaRPr lang="es-CL" dirty="0">
              <a:solidFill>
                <a:srgbClr val="92D050"/>
              </a:solidFill>
              <a:latin typeface="Gotham" pitchFamily="50" charset="0"/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2" r="8008"/>
          <a:stretch/>
        </p:blipFill>
        <p:spPr>
          <a:xfrm>
            <a:off x="4532681" y="3865162"/>
            <a:ext cx="3279679" cy="1723334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4555194" y="5241414"/>
            <a:ext cx="3097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spc="600" dirty="0" smtClean="0">
                <a:solidFill>
                  <a:srgbClr val="92D050"/>
                </a:solidFill>
                <a:latin typeface="Gotham" pitchFamily="50" charset="0"/>
              </a:rPr>
              <a:t>PARTICULARES</a:t>
            </a:r>
            <a:r>
              <a:rPr lang="es-CL" b="1" dirty="0" smtClean="0">
                <a:solidFill>
                  <a:srgbClr val="92D050"/>
                </a:solidFill>
                <a:latin typeface="Gotham" pitchFamily="50" charset="0"/>
              </a:rPr>
              <a:t>  </a:t>
            </a:r>
            <a:endParaRPr lang="es-CL" dirty="0">
              <a:solidFill>
                <a:srgbClr val="92D050"/>
              </a:solidFill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8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Imagen"/>
          <p:cNvPicPr>
            <a:picLocks noChangeAspect="1"/>
          </p:cNvPicPr>
          <p:nvPr/>
        </p:nvPicPr>
        <p:blipFill>
          <a:blip r:embed="rId2" cstate="print"/>
          <a:srcRect l="50782" b="48365"/>
          <a:stretch>
            <a:fillRect/>
          </a:stretch>
        </p:blipFill>
        <p:spPr bwMode="auto">
          <a:xfrm>
            <a:off x="4786314" y="785794"/>
            <a:ext cx="2500330" cy="194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863420"/>
              </p:ext>
            </p:extLst>
          </p:nvPr>
        </p:nvGraphicFramePr>
        <p:xfrm>
          <a:off x="3571868" y="2786058"/>
          <a:ext cx="4793608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928670"/>
            <a:ext cx="2143140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2878170" y="5835669"/>
            <a:ext cx="6337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" pitchFamily="50" charset="0"/>
              </a:rPr>
              <a:t>Estaciones por año</a:t>
            </a:r>
            <a:endParaRPr lang="es-ES" sz="1400" b="1" dirty="0">
              <a:solidFill>
                <a:schemeClr val="tx1">
                  <a:lumMod val="50000"/>
                  <a:lumOff val="50000"/>
                </a:schemeClr>
              </a:solidFill>
              <a:latin typeface="Gotham" pitchFamily="50" charset="0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7632848" cy="620688"/>
          </a:xfrm>
        </p:spPr>
        <p:txBody>
          <a:bodyPr>
            <a:noAutofit/>
          </a:bodyPr>
          <a:lstStyle/>
          <a:p>
            <a:pPr algn="l"/>
            <a:r>
              <a:rPr lang="es-CL" sz="2000" dirty="0" smtClean="0">
                <a:solidFill>
                  <a:schemeClr val="bg1"/>
                </a:solidFill>
                <a:latin typeface="Gotham" pitchFamily="50" charset="0"/>
                <a:cs typeface="Arial" pitchFamily="34" charset="0"/>
              </a:rPr>
              <a:t>Hemos Crecido Aceleradamente</a:t>
            </a:r>
            <a:endParaRPr lang="es-CL" sz="2000" dirty="0">
              <a:solidFill>
                <a:schemeClr val="bg1"/>
              </a:solidFill>
              <a:latin typeface="Gotham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5 Gráfico"/>
          <p:cNvGraphicFramePr>
            <a:graphicFrameLocks/>
          </p:cNvGraphicFramePr>
          <p:nvPr/>
        </p:nvGraphicFramePr>
        <p:xfrm>
          <a:off x="142812" y="835207"/>
          <a:ext cx="5786445" cy="37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1"/>
          <p:cNvSpPr txBox="1">
            <a:spLocks noChangeArrowheads="1"/>
          </p:cNvSpPr>
          <p:nvPr/>
        </p:nvSpPr>
        <p:spPr bwMode="auto">
          <a:xfrm>
            <a:off x="-142908" y="4549983"/>
            <a:ext cx="6337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" pitchFamily="50" charset="0"/>
              </a:rPr>
              <a:t>Conversiones nuevas por año</a:t>
            </a:r>
            <a:endParaRPr lang="es-ES" sz="1400" b="1" dirty="0">
              <a:solidFill>
                <a:schemeClr val="tx1">
                  <a:lumMod val="50000"/>
                  <a:lumOff val="50000"/>
                </a:schemeClr>
              </a:solidFill>
              <a:latin typeface="Gotham" pitchFamily="50" charset="0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7632848" cy="620688"/>
          </a:xfrm>
        </p:spPr>
        <p:txBody>
          <a:bodyPr>
            <a:noAutofit/>
          </a:bodyPr>
          <a:lstStyle/>
          <a:p>
            <a:pPr algn="l"/>
            <a:r>
              <a:rPr lang="es-CL" sz="2000" dirty="0" smtClean="0">
                <a:solidFill>
                  <a:schemeClr val="bg1"/>
                </a:solidFill>
                <a:latin typeface="Gotham" pitchFamily="50" charset="0"/>
                <a:cs typeface="Arial" pitchFamily="34" charset="0"/>
              </a:rPr>
              <a:t>Hemos Crecido Aceleradamente</a:t>
            </a:r>
            <a:endParaRPr lang="es-CL" sz="2000" dirty="0">
              <a:solidFill>
                <a:schemeClr val="bg1"/>
              </a:solidFill>
              <a:latin typeface="Gotham" pitchFamily="50" charset="0"/>
              <a:cs typeface="Arial" pitchFamily="34" charset="0"/>
            </a:endParaRPr>
          </a:p>
        </p:txBody>
      </p:sp>
      <p:pic>
        <p:nvPicPr>
          <p:cNvPr id="12" name="Imagen 3" descr="Captura de pantalla 2011-01-14 a las 8.40.59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43536" y="3857628"/>
            <a:ext cx="3786182" cy="2234797"/>
          </a:xfrm>
          <a:prstGeom prst="rect">
            <a:avLst/>
          </a:prstGeom>
        </p:spPr>
      </p:pic>
      <p:sp>
        <p:nvSpPr>
          <p:cNvPr id="13" name="CuadroTexto 1"/>
          <p:cNvSpPr txBox="1">
            <a:spLocks noChangeArrowheads="1"/>
          </p:cNvSpPr>
          <p:nvPr/>
        </p:nvSpPr>
        <p:spPr bwMode="auto">
          <a:xfrm>
            <a:off x="-71470" y="714356"/>
            <a:ext cx="6337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" pitchFamily="50" charset="0"/>
              </a:rPr>
              <a:t>14.212 clientes en 4 años</a:t>
            </a:r>
            <a:endParaRPr lang="es-ES" sz="1400" b="1" dirty="0">
              <a:solidFill>
                <a:schemeClr val="tx1">
                  <a:lumMod val="50000"/>
                  <a:lumOff val="50000"/>
                </a:schemeClr>
              </a:solidFill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7632848" cy="620688"/>
          </a:xfrm>
        </p:spPr>
        <p:txBody>
          <a:bodyPr>
            <a:noAutofit/>
          </a:bodyPr>
          <a:lstStyle/>
          <a:p>
            <a:pPr algn="l"/>
            <a:r>
              <a:rPr lang="es-CL" sz="2000" dirty="0" smtClean="0">
                <a:solidFill>
                  <a:schemeClr val="bg1"/>
                </a:solidFill>
                <a:latin typeface="Gotham" pitchFamily="50" charset="0"/>
                <a:cs typeface="Arial" pitchFamily="34" charset="0"/>
              </a:rPr>
              <a:t>Beneficios Sociales</a:t>
            </a:r>
            <a:endParaRPr lang="es-CL" sz="2000" dirty="0">
              <a:solidFill>
                <a:schemeClr val="bg1"/>
              </a:solidFill>
              <a:latin typeface="Gotham" pitchFamily="50" charset="0"/>
              <a:cs typeface="Arial" pitchFamily="34" charset="0"/>
            </a:endParaRPr>
          </a:p>
        </p:txBody>
      </p:sp>
      <p:pic>
        <p:nvPicPr>
          <p:cNvPr id="14" name="Picture 2" descr="http://bayouwoman.files.wordpress.com/2010/05/carbon-footprint-melang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1908" y="3500438"/>
            <a:ext cx="1807256" cy="2072321"/>
          </a:xfrm>
          <a:prstGeom prst="rect">
            <a:avLst/>
          </a:prstGeom>
          <a:noFill/>
        </p:spPr>
      </p:pic>
      <p:pic>
        <p:nvPicPr>
          <p:cNvPr id="45060" name="Picture 4" descr="http://2.bp.blogspot.com/-VDRWMMq5tIQ/T1z19j3NBPI/AAAAAAAAFro/1xfKdpGODZU/s1600/monedas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785794"/>
            <a:ext cx="2143140" cy="2259195"/>
          </a:xfrm>
          <a:prstGeom prst="rect">
            <a:avLst/>
          </a:prstGeom>
          <a:noFill/>
        </p:spPr>
      </p:pic>
      <p:cxnSp>
        <p:nvCxnSpPr>
          <p:cNvPr id="23" name="22 Conector recto"/>
          <p:cNvCxnSpPr/>
          <p:nvPr/>
        </p:nvCxnSpPr>
        <p:spPr>
          <a:xfrm flipV="1">
            <a:off x="2500298" y="1000108"/>
            <a:ext cx="1285884" cy="642942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rot="16200000" flipH="1">
            <a:off x="1464447" y="3893347"/>
            <a:ext cx="3286148" cy="1214446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2571736" y="2500306"/>
            <a:ext cx="5929354" cy="3643338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V="1">
            <a:off x="2571736" y="1000108"/>
            <a:ext cx="5929354" cy="107157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000108"/>
            <a:ext cx="4788828" cy="5143536"/>
          </a:xfrm>
          <a:prstGeom prst="rect">
            <a:avLst/>
          </a:prstGeom>
          <a:ln w="28575">
            <a:solidFill>
              <a:srgbClr val="FFC000"/>
            </a:solidFill>
            <a:prstDash val="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29 Rectángulo"/>
          <p:cNvSpPr/>
          <p:nvPr/>
        </p:nvSpPr>
        <p:spPr>
          <a:xfrm>
            <a:off x="3428992" y="642918"/>
            <a:ext cx="5357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  <a:cs typeface="Arial" pitchFamily="34" charset="0"/>
              </a:rPr>
              <a:t>Nuestros clientes ahorran unos MM$10.000 al año </a:t>
            </a:r>
            <a:endParaRPr lang="es-CL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17 Conector recto"/>
          <p:cNvCxnSpPr/>
          <p:nvPr/>
        </p:nvCxnSpPr>
        <p:spPr>
          <a:xfrm rot="5400000" flipH="1" flipV="1">
            <a:off x="1750199" y="1535893"/>
            <a:ext cx="2571768" cy="1214446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2643174" y="928670"/>
            <a:ext cx="5500726" cy="321471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2643174" y="4857760"/>
            <a:ext cx="5572164" cy="128588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2428860" y="5572140"/>
            <a:ext cx="1214446" cy="57150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3643306" y="857232"/>
            <a:ext cx="4572032" cy="528641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7632848" cy="620688"/>
          </a:xfrm>
        </p:spPr>
        <p:txBody>
          <a:bodyPr>
            <a:noAutofit/>
          </a:bodyPr>
          <a:lstStyle/>
          <a:p>
            <a:pPr algn="l"/>
            <a:r>
              <a:rPr lang="es-CL" sz="2000" dirty="0" smtClean="0">
                <a:solidFill>
                  <a:schemeClr val="bg1"/>
                </a:solidFill>
                <a:latin typeface="Gotham" pitchFamily="50" charset="0"/>
                <a:cs typeface="Arial" pitchFamily="34" charset="0"/>
              </a:rPr>
              <a:t>Beneficios Sociales</a:t>
            </a:r>
            <a:endParaRPr lang="es-CL" sz="2000" dirty="0">
              <a:solidFill>
                <a:schemeClr val="bg1"/>
              </a:solidFill>
              <a:latin typeface="Gotham" pitchFamily="50" charset="0"/>
              <a:cs typeface="Arial" pitchFamily="34" charset="0"/>
            </a:endParaRPr>
          </a:p>
        </p:txBody>
      </p:sp>
      <p:pic>
        <p:nvPicPr>
          <p:cNvPr id="14" name="Picture 2" descr="http://bayouwoman.files.wordpress.com/2010/05/carbon-footprint-melang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1908" y="3500438"/>
            <a:ext cx="1807256" cy="2072321"/>
          </a:xfrm>
          <a:prstGeom prst="rect">
            <a:avLst/>
          </a:prstGeom>
          <a:noFill/>
        </p:spPr>
      </p:pic>
      <p:pic>
        <p:nvPicPr>
          <p:cNvPr id="45060" name="Picture 4" descr="http://2.bp.blogspot.com/-VDRWMMq5tIQ/T1z19j3NBPI/AAAAAAAAFro/1xfKdpGODZU/s1600/monedas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785794"/>
            <a:ext cx="2143140" cy="2259195"/>
          </a:xfrm>
          <a:prstGeom prst="rect">
            <a:avLst/>
          </a:prstGeom>
          <a:noFill/>
        </p:spPr>
      </p:pic>
      <p:graphicFrame>
        <p:nvGraphicFramePr>
          <p:cNvPr id="10" name="9 Diagrama"/>
          <p:cNvGraphicFramePr/>
          <p:nvPr/>
        </p:nvGraphicFramePr>
        <p:xfrm>
          <a:off x="2833718" y="194527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2" descr="https://encrypted-tbn3.gstatic.com/images?q=tbn:ANd9GcS2NSv2dBiZvXYRrnz6qyRJDbQXUZYqcKiJEUNKbkbWpPfZcdKx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374"/>
          <a:stretch>
            <a:fillRect/>
          </a:stretch>
        </p:blipFill>
        <p:spPr bwMode="auto">
          <a:xfrm rot="329079">
            <a:off x="3878544" y="2911050"/>
            <a:ext cx="2265124" cy="1071570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4308971" y="107154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  <a:cs typeface="Arial" pitchFamily="34" charset="0"/>
              </a:rPr>
              <a:t>200.000 árboles más para el planeta</a:t>
            </a:r>
            <a:endParaRPr lang="es-C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714744" y="6143644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dirty="0" smtClean="0">
                <a:solidFill>
                  <a:srgbClr val="00421E"/>
                </a:solidFill>
                <a:latin typeface="Gotham" pitchFamily="50" charset="0"/>
              </a:rPr>
              <a:t>Fuente IPCC 2006: </a:t>
            </a:r>
            <a:r>
              <a:rPr lang="es-CL" sz="900" dirty="0" err="1" smtClean="0">
                <a:solidFill>
                  <a:srgbClr val="00421E"/>
                </a:solidFill>
                <a:latin typeface="Gotham" pitchFamily="50" charset="0"/>
              </a:rPr>
              <a:t>Intergovernmental</a:t>
            </a:r>
            <a:r>
              <a:rPr lang="es-CL" sz="900" dirty="0" smtClean="0">
                <a:solidFill>
                  <a:srgbClr val="00421E"/>
                </a:solidFill>
                <a:latin typeface="Gotham" pitchFamily="50" charset="0"/>
              </a:rPr>
              <a:t> Panel </a:t>
            </a:r>
            <a:r>
              <a:rPr lang="es-CL" sz="900" dirty="0" err="1" smtClean="0">
                <a:solidFill>
                  <a:srgbClr val="00421E"/>
                </a:solidFill>
                <a:latin typeface="Gotham" pitchFamily="50" charset="0"/>
              </a:rPr>
              <a:t>on</a:t>
            </a:r>
            <a:r>
              <a:rPr lang="es-CL" sz="900" dirty="0" smtClean="0">
                <a:solidFill>
                  <a:srgbClr val="00421E"/>
                </a:solidFill>
                <a:latin typeface="Gotham" pitchFamily="50" charset="0"/>
              </a:rPr>
              <a:t> </a:t>
            </a:r>
            <a:r>
              <a:rPr lang="es-CL" sz="900" dirty="0" err="1" smtClean="0">
                <a:solidFill>
                  <a:srgbClr val="00421E"/>
                </a:solidFill>
                <a:latin typeface="Gotham" pitchFamily="50" charset="0"/>
              </a:rPr>
              <a:t>Climate</a:t>
            </a:r>
            <a:r>
              <a:rPr lang="es-CL" sz="900" dirty="0" smtClean="0">
                <a:solidFill>
                  <a:srgbClr val="00421E"/>
                </a:solidFill>
                <a:latin typeface="Gotham" pitchFamily="50" charset="0"/>
              </a:rPr>
              <a:t> </a:t>
            </a:r>
            <a:r>
              <a:rPr lang="es-CL" sz="900" dirty="0" err="1" smtClean="0">
                <a:solidFill>
                  <a:srgbClr val="00421E"/>
                </a:solidFill>
                <a:latin typeface="Gotham" pitchFamily="50" charset="0"/>
              </a:rPr>
              <a:t>Change</a:t>
            </a:r>
            <a:r>
              <a:rPr lang="es-CL" sz="900" dirty="0" smtClean="0">
                <a:solidFill>
                  <a:srgbClr val="00421E"/>
                </a:solidFill>
                <a:latin typeface="Gotham" pitchFamily="50" charset="0"/>
              </a:rPr>
              <a:t> </a:t>
            </a:r>
            <a:r>
              <a:rPr lang="es-CL" sz="900" dirty="0" err="1" smtClean="0">
                <a:solidFill>
                  <a:srgbClr val="00421E"/>
                </a:solidFill>
                <a:latin typeface="Gotham" pitchFamily="50" charset="0"/>
              </a:rPr>
              <a:t>National</a:t>
            </a:r>
            <a:r>
              <a:rPr lang="es-CL" sz="900" dirty="0" smtClean="0">
                <a:solidFill>
                  <a:srgbClr val="00421E"/>
                </a:solidFill>
                <a:latin typeface="Gotham" pitchFamily="50" charset="0"/>
              </a:rPr>
              <a:t> </a:t>
            </a:r>
            <a:r>
              <a:rPr lang="es-CL" sz="900" dirty="0" err="1" smtClean="0">
                <a:solidFill>
                  <a:srgbClr val="00421E"/>
                </a:solidFill>
                <a:latin typeface="Gotham" pitchFamily="50" charset="0"/>
              </a:rPr>
              <a:t>GreenHouse</a:t>
            </a:r>
            <a:r>
              <a:rPr lang="es-CL" sz="900" dirty="0" smtClean="0">
                <a:solidFill>
                  <a:srgbClr val="00421E"/>
                </a:solidFill>
                <a:latin typeface="Gotham" pitchFamily="50" charset="0"/>
              </a:rPr>
              <a:t> Gas </a:t>
            </a:r>
            <a:r>
              <a:rPr lang="es-CL" sz="900" dirty="0" err="1" smtClean="0">
                <a:solidFill>
                  <a:srgbClr val="00421E"/>
                </a:solidFill>
                <a:latin typeface="Gotham" pitchFamily="50" charset="0"/>
              </a:rPr>
              <a:t>Inventory</a:t>
            </a:r>
            <a:r>
              <a:rPr lang="es-CL" sz="900" dirty="0" smtClean="0">
                <a:solidFill>
                  <a:srgbClr val="00421E"/>
                </a:solidFill>
                <a:latin typeface="Gotham" pitchFamily="50" charset="0"/>
              </a:rPr>
              <a:t> </a:t>
            </a:r>
            <a:r>
              <a:rPr lang="es-CL" sz="900" dirty="0" err="1" smtClean="0">
                <a:solidFill>
                  <a:srgbClr val="00421E"/>
                </a:solidFill>
                <a:latin typeface="Gotham" pitchFamily="50" charset="0"/>
              </a:rPr>
              <a:t>Programme</a:t>
            </a:r>
            <a:r>
              <a:rPr lang="es-CL" sz="900" dirty="0" smtClean="0">
                <a:solidFill>
                  <a:srgbClr val="00421E"/>
                </a:solidFill>
                <a:latin typeface="Gotham" pitchFamily="50" charset="0"/>
              </a:rPr>
              <a:t>.</a:t>
            </a:r>
            <a:endParaRPr lang="es-CL" sz="900" dirty="0">
              <a:solidFill>
                <a:srgbClr val="00421E"/>
              </a:solidFill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88024" y="3645024"/>
            <a:ext cx="4104456" cy="2118097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  <a:cs typeface="Arial" pitchFamily="34" charset="0"/>
              </a:rPr>
              <a:t>AutoGasco</a:t>
            </a:r>
            <a:endParaRPr lang="es-C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6248" y="5072074"/>
            <a:ext cx="4121556" cy="769640"/>
          </a:xfrm>
        </p:spPr>
        <p:txBody>
          <a:bodyPr>
            <a:normAutofit/>
          </a:bodyPr>
          <a:lstStyle/>
          <a:p>
            <a:pPr algn="r"/>
            <a:r>
              <a:rPr lang="es-CL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" pitchFamily="50" charset="0"/>
                <a:cs typeface="Arial" pitchFamily="34" charset="0"/>
              </a:rPr>
              <a:t>Líder en Gas Vehicular</a:t>
            </a:r>
            <a:endParaRPr lang="es-CL" sz="2000" dirty="0">
              <a:solidFill>
                <a:schemeClr val="tx2">
                  <a:lumMod val="60000"/>
                  <a:lumOff val="40000"/>
                </a:schemeClr>
              </a:solidFill>
              <a:latin typeface="Gotham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3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3257</TotalTime>
  <Words>140</Words>
  <Application>Microsoft Office PowerPoint</Application>
  <PresentationFormat>Presentación en pantalla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AutoGasco</vt:lpstr>
      <vt:lpstr>AutoGasco </vt:lpstr>
      <vt:lpstr>AutoGasco</vt:lpstr>
      <vt:lpstr>Hemos Crecido Aceleradamente</vt:lpstr>
      <vt:lpstr>Hemos Crecido Aceleradamente</vt:lpstr>
      <vt:lpstr>Beneficios Sociales</vt:lpstr>
      <vt:lpstr>Beneficios Sociales</vt:lpstr>
      <vt:lpstr>AutoGasco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Jordan Castro Hugo A.</dc:creator>
  <cp:lastModifiedBy>panavalon</cp:lastModifiedBy>
  <cp:revision>201</cp:revision>
  <dcterms:created xsi:type="dcterms:W3CDTF">2014-04-29T22:35:01Z</dcterms:created>
  <dcterms:modified xsi:type="dcterms:W3CDTF">2014-11-19T18:48:58Z</dcterms:modified>
</cp:coreProperties>
</file>